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2" autoAdjust="0"/>
  </p:normalViewPr>
  <p:slideViewPr>
    <p:cSldViewPr snapToGrid="0">
      <p:cViewPr varScale="1">
        <p:scale>
          <a:sx n="107" d="100"/>
          <a:sy n="107" d="100"/>
        </p:scale>
        <p:origin x="108" y="15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aea744a2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aea744a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aea744a2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aea744a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e5b8c1ce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e5b8c1ce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37bd82b0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37bd82b0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Missing Sources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37bd82b02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37bd82b02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Adobe Stock – used on our website here https://aerospace.org/article/constellation-reconfiguration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aea744a2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aea744a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own Photo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7bd82b02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7bd82b02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Photo from item on web</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b79d36c7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b79d36c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aea744a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aea744a2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Own image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7bd82b02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37bd82b02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9a34b1f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9a34b1f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A_Basic_Master">
  <p:cSld name="1A_Basic_Mast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599" y="174816"/>
            <a:ext cx="7909500" cy="4362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2400"/>
              <a:buFont typeface="Arial"/>
              <a:buNone/>
              <a:defRPr sz="2400" b="1" i="1" u="none" strike="noStrike" cap="none">
                <a:solidFill>
                  <a:schemeClr val="dk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228600" y="461156"/>
            <a:ext cx="7909500" cy="39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rgbClr val="8C8D8E"/>
              </a:buClr>
              <a:buSzPts val="2000"/>
              <a:buFont typeface="Arial"/>
              <a:buNone/>
              <a:defRPr sz="2000" b="0" i="1" u="none" strike="noStrike" cap="none">
                <a:solidFill>
                  <a:srgbClr val="8C8D8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1" u="none" strike="noStrike" cap="none">
                <a:solidFill>
                  <a:schemeClr val="dk1"/>
                </a:solidFill>
                <a:latin typeface="Arial"/>
                <a:ea typeface="Arial"/>
                <a:cs typeface="Arial"/>
                <a:sym typeface="Arial"/>
              </a:defRPr>
            </a:lvl2pPr>
            <a:lvl3pPr marL="1371600" marR="0" lvl="2" indent="-228600" algn="l" rtl="0">
              <a:spcBef>
                <a:spcPts val="1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1200"/>
              </a:spcBef>
              <a:spcAft>
                <a:spcPts val="0"/>
              </a:spcAft>
              <a:buClr>
                <a:schemeClr val="dk1"/>
              </a:buClr>
              <a:buSzPts val="2000"/>
              <a:buFont typeface="Arial"/>
              <a:buNone/>
              <a:defRPr sz="2000" b="0" i="1" u="none" strike="noStrike" cap="none">
                <a:solidFill>
                  <a:schemeClr val="dk1"/>
                </a:solidFill>
                <a:latin typeface="Arial"/>
                <a:ea typeface="Arial"/>
                <a:cs typeface="Arial"/>
                <a:sym typeface="Arial"/>
              </a:defRPr>
            </a:lvl4pPr>
            <a:lvl5pPr marL="2286000" marR="0" lvl="4" indent="-228600" algn="l" rtl="0">
              <a:spcBef>
                <a:spcPts val="1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2"/>
          </p:nvPr>
        </p:nvSpPr>
        <p:spPr>
          <a:xfrm>
            <a:off x="228601" y="4612363"/>
            <a:ext cx="8476200" cy="339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20"/>
              </a:spcBef>
              <a:spcAft>
                <a:spcPts val="0"/>
              </a:spcAft>
              <a:buClr>
                <a:schemeClr val="lt2"/>
              </a:buClr>
              <a:buSzPts val="1600"/>
              <a:buFont typeface="Arial"/>
              <a:buNone/>
              <a:defRPr sz="1600" b="1" i="1" u="none" strike="noStrike" cap="none">
                <a:solidFill>
                  <a:schemeClr val="lt2"/>
                </a:solidFill>
                <a:latin typeface="Arial"/>
                <a:ea typeface="Arial"/>
                <a:cs typeface="Arial"/>
                <a:sym typeface="Arial"/>
              </a:defRPr>
            </a:lvl1pPr>
            <a:lvl2pPr marL="914400" marR="0" lvl="1" indent="-355600" algn="l" rtl="0">
              <a:spcBef>
                <a:spcPts val="1200"/>
              </a:spcBef>
              <a:spcAft>
                <a:spcPts val="0"/>
              </a:spcAft>
              <a:buClr>
                <a:schemeClr val="dk1"/>
              </a:buClr>
              <a:buSzPts val="2000"/>
              <a:buFont typeface="Arial"/>
              <a:buChar char="–"/>
              <a:defRPr sz="2000" b="0" i="1" u="none" strike="noStrike" cap="none">
                <a:solidFill>
                  <a:schemeClr val="dk1"/>
                </a:solidFill>
                <a:latin typeface="Arial"/>
                <a:ea typeface="Arial"/>
                <a:cs typeface="Arial"/>
                <a:sym typeface="Arial"/>
              </a:defRPr>
            </a:lvl2pPr>
            <a:lvl3pPr marL="1371600" marR="0" lvl="2"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1"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body" idx="3"/>
          </p:nvPr>
        </p:nvSpPr>
        <p:spPr>
          <a:xfrm>
            <a:off x="250899" y="902447"/>
            <a:ext cx="8453700" cy="3599100"/>
          </a:xfrm>
          <a:prstGeom prst="rect">
            <a:avLst/>
          </a:prstGeom>
          <a:noFill/>
          <a:ln>
            <a:noFill/>
          </a:ln>
        </p:spPr>
        <p:txBody>
          <a:bodyPr spcFirstLastPara="1" wrap="square" lIns="91425" tIns="45700" rIns="91425" bIns="45700" anchor="t" anchorCtr="0">
            <a:normAutofit/>
          </a:bodyPr>
          <a:lstStyle>
            <a:lvl1pPr marL="457200" marR="0" lvl="0" indent="-377190" algn="l" rtl="0">
              <a:lnSpc>
                <a:spcPct val="100000"/>
              </a:lnSpc>
              <a:spcBef>
                <a:spcPts val="360"/>
              </a:spcBef>
              <a:spcAft>
                <a:spcPts val="0"/>
              </a:spcAft>
              <a:buClr>
                <a:schemeClr val="dk1"/>
              </a:buClr>
              <a:buSzPts val="234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1" u="none" strike="noStrike" cap="none">
                <a:solidFill>
                  <a:schemeClr val="dk1"/>
                </a:solidFill>
                <a:latin typeface="Arial"/>
                <a:ea typeface="Arial"/>
                <a:cs typeface="Arial"/>
                <a:sym typeface="Arial"/>
              </a:defRPr>
            </a:lvl2pPr>
            <a:lvl3pPr marL="1371600" marR="0" lvl="2" indent="-360680" algn="l" rtl="0">
              <a:spcBef>
                <a:spcPts val="1200"/>
              </a:spcBef>
              <a:spcAft>
                <a:spcPts val="0"/>
              </a:spcAft>
              <a:buClr>
                <a:schemeClr val="dk1"/>
              </a:buClr>
              <a:buSzPts val="208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1200"/>
              </a:spcBef>
              <a:spcAft>
                <a:spcPts val="0"/>
              </a:spcAft>
              <a:buClr>
                <a:schemeClr val="dk1"/>
              </a:buClr>
              <a:buSzPts val="1600"/>
              <a:buFont typeface="Arial"/>
              <a:buChar char="–"/>
              <a:defRPr sz="1600" b="0" i="1" u="none" strike="noStrike" cap="none">
                <a:solidFill>
                  <a:schemeClr val="dk1"/>
                </a:solidFill>
                <a:latin typeface="Arial"/>
                <a:ea typeface="Arial"/>
                <a:cs typeface="Arial"/>
                <a:sym typeface="Arial"/>
              </a:defRPr>
            </a:lvl4pPr>
            <a:lvl5pPr marL="2286000" marR="0" lvl="4" indent="-360679" algn="l" rtl="0">
              <a:lnSpc>
                <a:spcPct val="100000"/>
              </a:lnSpc>
              <a:spcBef>
                <a:spcPts val="1200"/>
              </a:spcBef>
              <a:spcAft>
                <a:spcPts val="0"/>
              </a:spcAft>
              <a:buClr>
                <a:schemeClr val="dk1"/>
              </a:buClr>
              <a:buSzPts val="208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414">
          <p15:clr>
            <a:srgbClr val="FBAE40"/>
          </p15:clr>
        </p15:guide>
        <p15:guide id="3" orient="horz" pos="6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192.168.4.1/" TargetMode="External"/><Relationship Id="rId7" Type="http://schemas.openxmlformats.org/officeDocument/2006/relationships/hyperlink" Target="http://192.168.0.110/set?mode=sp_track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192.168.0.110/set?mode=sim_error" TargetMode="External"/><Relationship Id="rId5" Type="http://schemas.openxmlformats.org/officeDocument/2006/relationships/hyperlink" Target="http://192.168.4.110/set?mode=normal" TargetMode="External"/><Relationship Id="rId4" Type="http://schemas.openxmlformats.org/officeDocument/2006/relationships/hyperlink" Target="http://192.168.4.110/mission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CubiKit slides</a:t>
            </a:r>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Teacher Guide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107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Tips on Lesson</a:t>
            </a:r>
            <a:endParaRPr/>
          </a:p>
        </p:txBody>
      </p:sp>
      <p:sp>
        <p:nvSpPr>
          <p:cNvPr id="122" name="Google Shape;122;p23"/>
          <p:cNvSpPr txBox="1">
            <a:spLocks noGrp="1"/>
          </p:cNvSpPr>
          <p:nvPr>
            <p:ph type="body" idx="1"/>
          </p:nvPr>
        </p:nvSpPr>
        <p:spPr>
          <a:xfrm>
            <a:off x="311700" y="680450"/>
            <a:ext cx="8520600" cy="4302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Lighting in the room may have a negative impact to the proper functioning of the solar sensor and solar panels.  Testing these values at various points in the room is recommended before lesson.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Students will likely discover they can connect to other groups’ Cubi through the wifi signal produced by that kit.  While a fix is being developed, the best mitigation practice is to have each group connect to their kit one at a time and monitoring the groups thereafter.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If a CubiKit stops sending live data, it may be the battery is dead inside the Cubi.  In worse cases, it may be the construction (e.g. wiring) that forces the kit to stop working properly.  A telltale sign of a power problem is the kit will stop producing a wifi signal and a blue light is intermittent on the motor driver board.</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107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Standards Alignment (NGSS)</a:t>
            </a:r>
            <a:endParaRPr/>
          </a:p>
        </p:txBody>
      </p:sp>
      <p:sp>
        <p:nvSpPr>
          <p:cNvPr id="128" name="Google Shape;128;p24"/>
          <p:cNvSpPr txBox="1">
            <a:spLocks noGrp="1"/>
          </p:cNvSpPr>
          <p:nvPr>
            <p:ph type="body" idx="1"/>
          </p:nvPr>
        </p:nvSpPr>
        <p:spPr>
          <a:xfrm>
            <a:off x="72000" y="680450"/>
            <a:ext cx="8850000" cy="4139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300" b="1">
                <a:solidFill>
                  <a:schemeClr val="dk1"/>
                </a:solidFill>
                <a:highlight>
                  <a:srgbClr val="FFFFFF"/>
                </a:highlight>
              </a:rPr>
              <a:t>HS-PS2-1.</a:t>
            </a:r>
            <a:r>
              <a:rPr lang="en" sz="1300">
                <a:solidFill>
                  <a:schemeClr val="dk1"/>
                </a:solidFill>
                <a:highlight>
                  <a:srgbClr val="FFFFFF"/>
                </a:highlight>
              </a:rPr>
              <a:t> Analyze data to support the claim that Newton’s second law of motion describes the mathematical relationship among the net force on a macroscopic object, its mass, and its acceleration.</a:t>
            </a:r>
            <a:endParaRPr sz="13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300" b="1">
                <a:solidFill>
                  <a:schemeClr val="dk1"/>
                </a:solidFill>
                <a:highlight>
                  <a:srgbClr val="FFFFFF"/>
                </a:highlight>
              </a:rPr>
              <a:t>HS-PS2-5.</a:t>
            </a:r>
            <a:r>
              <a:rPr lang="en" sz="1300">
                <a:solidFill>
                  <a:schemeClr val="dk1"/>
                </a:solidFill>
                <a:highlight>
                  <a:srgbClr val="FFFFFF"/>
                </a:highlight>
              </a:rPr>
              <a:t> Plan and conduct an investigation to provide evidence that an electric current can produce a magnetic field and that a changing magnetic field can produce an electric current.</a:t>
            </a:r>
            <a:endParaRPr sz="13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300" b="1">
                <a:solidFill>
                  <a:schemeClr val="dk1"/>
                </a:solidFill>
                <a:highlight>
                  <a:srgbClr val="FFFFFF"/>
                </a:highlight>
              </a:rPr>
              <a:t>HS-PS4-2.</a:t>
            </a:r>
            <a:r>
              <a:rPr lang="en" sz="1300">
                <a:solidFill>
                  <a:schemeClr val="dk1"/>
                </a:solidFill>
                <a:highlight>
                  <a:srgbClr val="FFFFFF"/>
                </a:highlight>
              </a:rPr>
              <a:t> Evaluate questions about the advantages of using a digital transmission and storage of information.</a:t>
            </a:r>
            <a:endParaRPr sz="1300">
              <a:solidFill>
                <a:schemeClr val="dk1"/>
              </a:solidFill>
              <a:highlight>
                <a:srgbClr val="FFFFFF"/>
              </a:highlight>
            </a:endParaRPr>
          </a:p>
          <a:p>
            <a:pPr marL="0" lvl="0" indent="0" algn="l" rtl="0">
              <a:spcBef>
                <a:spcPts val="1200"/>
              </a:spcBef>
              <a:spcAft>
                <a:spcPts val="0"/>
              </a:spcAft>
              <a:buNone/>
            </a:pPr>
            <a:r>
              <a:rPr lang="en" sz="1300" b="1">
                <a:solidFill>
                  <a:schemeClr val="dk1"/>
                </a:solidFill>
                <a:highlight>
                  <a:srgbClr val="FFFFFF"/>
                </a:highlight>
              </a:rPr>
              <a:t>HS-PS4-5.</a:t>
            </a:r>
            <a:r>
              <a:rPr lang="en" sz="1300">
                <a:solidFill>
                  <a:schemeClr val="dk1"/>
                </a:solidFill>
                <a:highlight>
                  <a:srgbClr val="FFFFFF"/>
                </a:highlight>
              </a:rPr>
              <a:t> Communicate technical information about how some technological devices use the principles of wave behavior and wave interactions with matter to transmit and capture information and energy.</a:t>
            </a:r>
            <a:endParaRPr sz="1300" b="1">
              <a:solidFill>
                <a:schemeClr val="dk1"/>
              </a:solidFill>
            </a:endParaRPr>
          </a:p>
          <a:p>
            <a:pPr marL="0" lvl="0" indent="0" algn="l" rtl="0">
              <a:spcBef>
                <a:spcPts val="1200"/>
              </a:spcBef>
              <a:spcAft>
                <a:spcPts val="0"/>
              </a:spcAft>
              <a:buClr>
                <a:schemeClr val="dk1"/>
              </a:buClr>
              <a:buSzPts val="1100"/>
              <a:buFont typeface="Arial"/>
              <a:buNone/>
            </a:pPr>
            <a:r>
              <a:rPr lang="en" sz="1300" b="1">
                <a:solidFill>
                  <a:schemeClr val="dk1"/>
                </a:solidFill>
              </a:rPr>
              <a:t>HS-ESS1-4. </a:t>
            </a:r>
            <a:r>
              <a:rPr lang="en" sz="1300">
                <a:solidFill>
                  <a:schemeClr val="dk1"/>
                </a:solidFill>
              </a:rPr>
              <a:t>Use mathematical or computational representations to predict the motion of orbiting objects in the solar system.</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b="1">
                <a:solidFill>
                  <a:schemeClr val="dk1"/>
                </a:solidFill>
              </a:rPr>
              <a:t>HS-ESS3-5. </a:t>
            </a:r>
            <a:r>
              <a:rPr lang="en" sz="1300">
                <a:solidFill>
                  <a:schemeClr val="dk1"/>
                </a:solidFill>
              </a:rPr>
              <a:t>Analyze geoscience data and the results from global climate models to make an evidence-based forecast of the current rate of global or regional climate change and associated future impacts to Earth systems.</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b="1">
                <a:solidFill>
                  <a:schemeClr val="dk1"/>
                </a:solidFill>
              </a:rPr>
              <a:t>HS-ETS1-2. </a:t>
            </a:r>
            <a:r>
              <a:rPr lang="en" sz="1300">
                <a:solidFill>
                  <a:schemeClr val="dk1"/>
                </a:solidFill>
              </a:rPr>
              <a:t>Design a solution to a complex real-world problem by breaking it down into smaller, more manageable problems that can be solved through engineering.</a:t>
            </a:r>
            <a:endParaRPr sz="1300">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107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Standards Alignment (CTE)</a:t>
            </a:r>
            <a:endParaRPr/>
          </a:p>
        </p:txBody>
      </p:sp>
      <p:sp>
        <p:nvSpPr>
          <p:cNvPr id="134" name="Google Shape;134;p25"/>
          <p:cNvSpPr txBox="1">
            <a:spLocks noGrp="1"/>
          </p:cNvSpPr>
          <p:nvPr>
            <p:ph type="body" idx="1"/>
          </p:nvPr>
        </p:nvSpPr>
        <p:spPr>
          <a:xfrm>
            <a:off x="272975" y="632150"/>
            <a:ext cx="8803200" cy="4213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300" b="1">
                <a:solidFill>
                  <a:schemeClr val="dk1"/>
                </a:solidFill>
              </a:rPr>
              <a:t>B1.0 </a:t>
            </a:r>
            <a:r>
              <a:rPr lang="en" sz="1300">
                <a:solidFill>
                  <a:schemeClr val="dk1"/>
                </a:solidFill>
              </a:rPr>
              <a:t>Communicate and interpret information clearly in industry-standard visual and written formats. </a:t>
            </a:r>
            <a:endParaRPr sz="1300">
              <a:solidFill>
                <a:schemeClr val="dk1"/>
              </a:solidFill>
            </a:endParaRPr>
          </a:p>
          <a:p>
            <a:pPr marL="0" lvl="0" indent="0" algn="l" rtl="0">
              <a:spcBef>
                <a:spcPts val="0"/>
              </a:spcBef>
              <a:spcAft>
                <a:spcPts val="0"/>
              </a:spcAft>
              <a:buNone/>
            </a:pPr>
            <a:r>
              <a:rPr lang="en" sz="1300" b="1">
                <a:solidFill>
                  <a:schemeClr val="dk1"/>
                </a:solidFill>
              </a:rPr>
              <a:t>B1.5 </a:t>
            </a:r>
            <a:r>
              <a:rPr lang="en" sz="1300">
                <a:solidFill>
                  <a:schemeClr val="dk1"/>
                </a:solidFill>
              </a:rPr>
              <a:t>Create reports and data sheets for writing specifications</a:t>
            </a:r>
            <a:endParaRPr sz="1300">
              <a:solidFill>
                <a:schemeClr val="dk1"/>
              </a:solidFill>
            </a:endParaRPr>
          </a:p>
          <a:p>
            <a:pPr marL="0" lvl="0" indent="0" algn="l" rtl="0">
              <a:spcBef>
                <a:spcPts val="0"/>
              </a:spcBef>
              <a:spcAft>
                <a:spcPts val="0"/>
              </a:spcAft>
              <a:buNone/>
            </a:pPr>
            <a:r>
              <a:rPr lang="en" sz="1300" b="1">
                <a:solidFill>
                  <a:schemeClr val="dk1"/>
                </a:solidFill>
              </a:rPr>
              <a:t>B6.0 </a:t>
            </a:r>
            <a:r>
              <a:rPr lang="en" sz="1300">
                <a:solidFill>
                  <a:schemeClr val="dk1"/>
                </a:solidFill>
              </a:rPr>
              <a:t>Employ the design process to solve analysis and design problems.</a:t>
            </a:r>
            <a:br>
              <a:rPr lang="en" sz="1300">
                <a:solidFill>
                  <a:schemeClr val="dk1"/>
                </a:solidFill>
              </a:rPr>
            </a:br>
            <a:r>
              <a:rPr lang="en" sz="1300" b="1">
                <a:solidFill>
                  <a:schemeClr val="dk1"/>
                </a:solidFill>
              </a:rPr>
              <a:t>B6.1 </a:t>
            </a:r>
            <a:r>
              <a:rPr lang="en" sz="1300">
                <a:solidFill>
                  <a:schemeClr val="dk1"/>
                </a:solidFill>
              </a:rPr>
              <a:t>Understand the steps in the design process.</a:t>
            </a:r>
            <a:br>
              <a:rPr lang="en" sz="1300">
                <a:solidFill>
                  <a:schemeClr val="dk1"/>
                </a:solidFill>
              </a:rPr>
            </a:br>
            <a:r>
              <a:rPr lang="en" sz="1300" b="1">
                <a:solidFill>
                  <a:schemeClr val="dk1"/>
                </a:solidFill>
              </a:rPr>
              <a:t>B6.2 </a:t>
            </a:r>
            <a:r>
              <a:rPr lang="en" sz="1300">
                <a:solidFill>
                  <a:schemeClr val="dk1"/>
                </a:solidFill>
              </a:rPr>
              <a:t>Determine what information and principles are relevant to a problem and its analysis.</a:t>
            </a:r>
            <a:br>
              <a:rPr lang="en" sz="1300">
                <a:solidFill>
                  <a:schemeClr val="dk1"/>
                </a:solidFill>
              </a:rPr>
            </a:br>
            <a:r>
              <a:rPr lang="en" sz="1300" b="1">
                <a:solidFill>
                  <a:schemeClr val="dk1"/>
                </a:solidFill>
              </a:rPr>
              <a:t>B6.3 </a:t>
            </a:r>
            <a:r>
              <a:rPr lang="en" sz="1300">
                <a:solidFill>
                  <a:schemeClr val="dk1"/>
                </a:solidFill>
              </a:rPr>
              <a:t>Choose between alternate solutions in solving a problem and be able to justify the choices made in determining a solution.</a:t>
            </a:r>
            <a:br>
              <a:rPr lang="en" sz="1300">
                <a:solidFill>
                  <a:schemeClr val="dk1"/>
                </a:solidFill>
              </a:rPr>
            </a:br>
            <a:r>
              <a:rPr lang="en" sz="1300" b="1">
                <a:solidFill>
                  <a:schemeClr val="dk1"/>
                </a:solidFill>
              </a:rPr>
              <a:t>B6.5 </a:t>
            </a:r>
            <a:r>
              <a:rPr lang="en" sz="1300">
                <a:solidFill>
                  <a:schemeClr val="dk1"/>
                </a:solidFill>
              </a:rPr>
              <a:t>Demonstrate the process of developing multiple details, within design constraints, into a single solution.</a:t>
            </a:r>
            <a:br>
              <a:rPr lang="en" sz="1300">
                <a:solidFill>
                  <a:schemeClr val="dk1"/>
                </a:solidFill>
              </a:rPr>
            </a:br>
            <a:r>
              <a:rPr lang="en" sz="1300" b="1">
                <a:solidFill>
                  <a:schemeClr val="dk1"/>
                </a:solidFill>
              </a:rPr>
              <a:t>B6.6 </a:t>
            </a:r>
            <a:r>
              <a:rPr lang="en" sz="1300">
                <a:solidFill>
                  <a:schemeClr val="dk1"/>
                </a:solidFill>
              </a:rPr>
              <a:t>Construct a prototype from plans and test it.</a:t>
            </a:r>
            <a:br>
              <a:rPr lang="en" sz="1300">
                <a:solidFill>
                  <a:schemeClr val="dk1"/>
                </a:solidFill>
              </a:rPr>
            </a:br>
            <a:r>
              <a:rPr lang="en" sz="1300" b="1">
                <a:solidFill>
                  <a:schemeClr val="dk1"/>
                </a:solidFill>
              </a:rPr>
              <a:t>B6.7 </a:t>
            </a:r>
            <a:r>
              <a:rPr lang="en" sz="1300">
                <a:solidFill>
                  <a:schemeClr val="dk1"/>
                </a:solidFill>
              </a:rPr>
              <a:t>Evaluate and redesign a prototype on the basis of collected test data.</a:t>
            </a:r>
            <a:endParaRPr sz="1300">
              <a:solidFill>
                <a:schemeClr val="dk1"/>
              </a:solidFill>
            </a:endParaRPr>
          </a:p>
          <a:p>
            <a:pPr marL="0" lvl="0" indent="0" algn="l" rtl="0">
              <a:spcBef>
                <a:spcPts val="0"/>
              </a:spcBef>
              <a:spcAft>
                <a:spcPts val="0"/>
              </a:spcAft>
              <a:buNone/>
            </a:pPr>
            <a:r>
              <a:rPr lang="en" sz="1300" b="1">
                <a:solidFill>
                  <a:schemeClr val="dk1"/>
                </a:solidFill>
              </a:rPr>
              <a:t>B8.0 </a:t>
            </a:r>
            <a:r>
              <a:rPr lang="en" sz="1300">
                <a:solidFill>
                  <a:schemeClr val="dk1"/>
                </a:solidFill>
              </a:rPr>
              <a:t>Understand fundamental control system design and develop systems that complete pre programmed tasks.</a:t>
            </a:r>
            <a:br>
              <a:rPr lang="en" sz="1300">
                <a:solidFill>
                  <a:schemeClr val="dk1"/>
                </a:solidFill>
              </a:rPr>
            </a:br>
            <a:r>
              <a:rPr lang="en" sz="1300" b="1">
                <a:solidFill>
                  <a:schemeClr val="dk1"/>
                </a:solidFill>
              </a:rPr>
              <a:t>B8.1 </a:t>
            </a:r>
            <a:r>
              <a:rPr lang="en" sz="1300">
                <a:solidFill>
                  <a:schemeClr val="dk1"/>
                </a:solidFill>
              </a:rPr>
              <a:t>Identify the elements and processes necessary to develop a controlled system that performs a task.</a:t>
            </a:r>
            <a:br>
              <a:rPr lang="en" sz="1300">
                <a:solidFill>
                  <a:schemeClr val="dk1"/>
                </a:solidFill>
              </a:rPr>
            </a:br>
            <a:r>
              <a:rPr lang="en" sz="1300" b="1">
                <a:solidFill>
                  <a:schemeClr val="dk1"/>
                </a:solidFill>
              </a:rPr>
              <a:t>B8.2 </a:t>
            </a:r>
            <a:r>
              <a:rPr lang="en" sz="1300">
                <a:solidFill>
                  <a:schemeClr val="dk1"/>
                </a:solidFill>
              </a:rPr>
              <a:t>Demonstrate the use of sensors for data collection and process correction in controlled systems.</a:t>
            </a:r>
            <a:br>
              <a:rPr lang="en" sz="1300">
                <a:solidFill>
                  <a:schemeClr val="dk1"/>
                </a:solidFill>
              </a:rPr>
            </a:br>
            <a:r>
              <a:rPr lang="en" sz="1300" b="1">
                <a:solidFill>
                  <a:schemeClr val="dk1"/>
                </a:solidFill>
              </a:rPr>
              <a:t>B8.3 </a:t>
            </a:r>
            <a:r>
              <a:rPr lang="en" sz="1300">
                <a:solidFill>
                  <a:schemeClr val="dk1"/>
                </a:solidFill>
              </a:rPr>
              <a:t>Perform tests, collect data, analyze relationships, and display data in a simulated or modeled system using appropriate tools and technology.</a:t>
            </a:r>
            <a:endParaRPr sz="1300">
              <a:solidFill>
                <a:schemeClr val="dk1"/>
              </a:solidFill>
            </a:endParaRPr>
          </a:p>
          <a:p>
            <a:pPr marL="0" lvl="0" indent="0" algn="l" rtl="0">
              <a:spcBef>
                <a:spcPts val="0"/>
              </a:spcBef>
              <a:spcAft>
                <a:spcPts val="1200"/>
              </a:spcAft>
              <a:buNone/>
            </a:pPr>
            <a:r>
              <a:rPr lang="en" sz="1300" b="1">
                <a:solidFill>
                  <a:schemeClr val="dk1"/>
                </a:solidFill>
              </a:rPr>
              <a:t>B8.4 </a:t>
            </a:r>
            <a:r>
              <a:rPr lang="en" sz="1300">
                <a:solidFill>
                  <a:schemeClr val="dk1"/>
                </a:solidFill>
              </a:rPr>
              <a:t>Program a computing device to control systems or processes.</a:t>
            </a:r>
            <a:br>
              <a:rPr lang="en" sz="1300">
                <a:solidFill>
                  <a:schemeClr val="dk1"/>
                </a:solidFill>
              </a:rPr>
            </a:br>
            <a:r>
              <a:rPr lang="en" sz="1300" b="1">
                <a:solidFill>
                  <a:schemeClr val="dk1"/>
                </a:solidFill>
              </a:rPr>
              <a:t>B8.6 </a:t>
            </a:r>
            <a:r>
              <a:rPr lang="en" sz="1300">
                <a:solidFill>
                  <a:schemeClr val="dk1"/>
                </a:solidFill>
              </a:rPr>
              <a:t>Assemble input, processing, and output devices to create controlled systems capable of accurately completing a preprogrammed task</a:t>
            </a:r>
            <a:endParaRPr sz="2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Cubesats</a:t>
            </a:r>
            <a:endParaRPr b="1"/>
          </a:p>
        </p:txBody>
      </p:sp>
      <p:sp>
        <p:nvSpPr>
          <p:cNvPr id="66" name="Google Shape;66;p15"/>
          <p:cNvSpPr txBox="1">
            <a:spLocks noGrp="1"/>
          </p:cNvSpPr>
          <p:nvPr>
            <p:ph type="body" idx="1"/>
          </p:nvPr>
        </p:nvSpPr>
        <p:spPr>
          <a:xfrm>
            <a:off x="311700" y="565313"/>
            <a:ext cx="4042500" cy="2039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dk1"/>
                </a:solidFill>
              </a:rPr>
              <a:t>Cubesats are compact satellites that allows data collection from orbit in a small form factor of 10 cm</a:t>
            </a:r>
            <a:r>
              <a:rPr lang="en" baseline="30000">
                <a:solidFill>
                  <a:schemeClr val="dk1"/>
                </a:solidFill>
              </a:rPr>
              <a:t>3</a:t>
            </a:r>
            <a:r>
              <a:rPr lang="en">
                <a:solidFill>
                  <a:schemeClr val="dk1"/>
                </a:solidFill>
              </a:rPr>
              <a:t>.  This small form factor allows for many more cubesats to be launched into space compared to satellites of traditional sizes.  </a:t>
            </a:r>
            <a:endParaRPr>
              <a:solidFill>
                <a:schemeClr val="dk1"/>
              </a:solidFill>
            </a:endParaRPr>
          </a:p>
        </p:txBody>
      </p:sp>
      <p:pic>
        <p:nvPicPr>
          <p:cNvPr id="67" name="Google Shape;67;p15"/>
          <p:cNvPicPr preferRelativeResize="0"/>
          <p:nvPr/>
        </p:nvPicPr>
        <p:blipFill>
          <a:blip r:embed="rId3"/>
          <a:srcRect t="2623" b="2623"/>
          <a:stretch/>
        </p:blipFill>
        <p:spPr>
          <a:xfrm>
            <a:off x="598350" y="2927325"/>
            <a:ext cx="3469200" cy="1849051"/>
          </a:xfrm>
          <a:prstGeom prst="rect">
            <a:avLst/>
          </a:prstGeom>
          <a:noFill/>
          <a:ln>
            <a:noFill/>
          </a:ln>
        </p:spPr>
      </p:pic>
      <p:pic>
        <p:nvPicPr>
          <p:cNvPr id="68" name="Google Shape;68;p15"/>
          <p:cNvPicPr preferRelativeResize="0"/>
          <p:nvPr/>
        </p:nvPicPr>
        <p:blipFill rotWithShape="1">
          <a:blip r:embed="rId4"/>
          <a:srcRect r="37165"/>
          <a:stretch/>
        </p:blipFill>
        <p:spPr>
          <a:xfrm>
            <a:off x="5411614" y="333519"/>
            <a:ext cx="2363271" cy="2502687"/>
          </a:xfrm>
          <a:prstGeom prst="rect">
            <a:avLst/>
          </a:prstGeom>
          <a:noFill/>
          <a:ln>
            <a:noFill/>
          </a:ln>
        </p:spPr>
      </p:pic>
      <p:sp>
        <p:nvSpPr>
          <p:cNvPr id="69" name="Google Shape;69;p15"/>
          <p:cNvSpPr txBox="1"/>
          <p:nvPr/>
        </p:nvSpPr>
        <p:spPr>
          <a:xfrm>
            <a:off x="4683900" y="3130575"/>
            <a:ext cx="4148400" cy="16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Since weight has a large impact on the cost of going to space, Cubesats allow for increased missions because many can do what much larger satellites were designed to do in the past.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Cubesats</a:t>
            </a:r>
            <a:endParaRPr b="1"/>
          </a:p>
        </p:txBody>
      </p:sp>
      <p:sp>
        <p:nvSpPr>
          <p:cNvPr id="75" name="Google Shape;75;p16"/>
          <p:cNvSpPr txBox="1">
            <a:spLocks noGrp="1"/>
          </p:cNvSpPr>
          <p:nvPr>
            <p:ph type="body" idx="1"/>
          </p:nvPr>
        </p:nvSpPr>
        <p:spPr>
          <a:xfrm>
            <a:off x="311700" y="572700"/>
            <a:ext cx="4042500" cy="42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Cubesats are compact satellites that allow constellations to be made around the Earth in order to monitor various events. </a:t>
            </a:r>
            <a:endParaRPr>
              <a:solidFill>
                <a:schemeClr val="dk1"/>
              </a:solidFill>
            </a:endParaRPr>
          </a:p>
          <a:p>
            <a:pPr marL="0" lvl="0" indent="0" algn="l" rtl="0">
              <a:spcBef>
                <a:spcPts val="1200"/>
              </a:spcBef>
              <a:spcAft>
                <a:spcPts val="0"/>
              </a:spcAft>
              <a:buNone/>
            </a:pPr>
            <a:r>
              <a:rPr lang="en">
                <a:solidFill>
                  <a:schemeClr val="dk1"/>
                </a:solidFill>
              </a:rPr>
              <a:t>Due to their small size, many cubesats can occupy low Earth orbit (LEO) </a:t>
            </a:r>
            <a:endParaRPr>
              <a:solidFill>
                <a:schemeClr val="dk1"/>
              </a:solidFill>
            </a:endParaRPr>
          </a:p>
          <a:p>
            <a:pPr marL="0" lvl="0" indent="0" algn="l" rtl="0">
              <a:spcBef>
                <a:spcPts val="1200"/>
              </a:spcBef>
              <a:spcAft>
                <a:spcPts val="1200"/>
              </a:spcAft>
              <a:buNone/>
            </a:pPr>
            <a:r>
              <a:rPr lang="en">
                <a:solidFill>
                  <a:schemeClr val="dk1"/>
                </a:solidFill>
              </a:rPr>
              <a:t>Despite their benefits, Cubesats still need to be controlled from the ground and complications may still arise.  This is one of the purposes of this Cubi kit, to understand how to orient and control a Cubesat.</a:t>
            </a:r>
            <a:endParaRPr>
              <a:solidFill>
                <a:schemeClr val="dk1"/>
              </a:solidFill>
            </a:endParaRPr>
          </a:p>
        </p:txBody>
      </p:sp>
      <p:pic>
        <p:nvPicPr>
          <p:cNvPr id="76" name="Google Shape;76;p16"/>
          <p:cNvPicPr preferRelativeResize="0"/>
          <p:nvPr/>
        </p:nvPicPr>
        <p:blipFill>
          <a:blip r:embed="rId3">
            <a:alphaModFix/>
          </a:blip>
          <a:stretch>
            <a:fillRect/>
          </a:stretch>
        </p:blipFill>
        <p:spPr>
          <a:xfrm>
            <a:off x="4354200" y="1323850"/>
            <a:ext cx="4682250" cy="312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07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STEM Kit (Identify items and Definitions)</a:t>
            </a:r>
            <a:endParaRPr b="1"/>
          </a:p>
        </p:txBody>
      </p:sp>
      <p:sp>
        <p:nvSpPr>
          <p:cNvPr id="82" name="Google Shape;82;p17"/>
          <p:cNvSpPr txBox="1">
            <a:spLocks noGrp="1"/>
          </p:cNvSpPr>
          <p:nvPr>
            <p:ph type="body" idx="1"/>
          </p:nvPr>
        </p:nvSpPr>
        <p:spPr>
          <a:xfrm>
            <a:off x="311700" y="1152475"/>
            <a:ext cx="488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Inertial Measurement Unit (IMU) – </a:t>
            </a:r>
            <a:endParaRPr>
              <a:solidFill>
                <a:schemeClr val="dk1"/>
              </a:solidFill>
            </a:endParaRPr>
          </a:p>
          <a:p>
            <a:pPr marL="0" lvl="0" indent="0" algn="l" rtl="0">
              <a:spcBef>
                <a:spcPts val="1200"/>
              </a:spcBef>
              <a:spcAft>
                <a:spcPts val="0"/>
              </a:spcAft>
              <a:buNone/>
            </a:pPr>
            <a:r>
              <a:rPr lang="en">
                <a:solidFill>
                  <a:schemeClr val="dk1"/>
                </a:solidFill>
              </a:rPr>
              <a:t>Motor Driver – </a:t>
            </a:r>
            <a:endParaRPr>
              <a:solidFill>
                <a:schemeClr val="dk1"/>
              </a:solidFill>
            </a:endParaRPr>
          </a:p>
          <a:p>
            <a:pPr marL="0" lvl="0" indent="0" algn="l" rtl="0">
              <a:spcBef>
                <a:spcPts val="1200"/>
              </a:spcBef>
              <a:spcAft>
                <a:spcPts val="0"/>
              </a:spcAft>
              <a:buNone/>
            </a:pPr>
            <a:r>
              <a:rPr lang="en">
                <a:solidFill>
                  <a:schemeClr val="dk1"/>
                </a:solidFill>
              </a:rPr>
              <a:t>Buck Converter – </a:t>
            </a:r>
            <a:endParaRPr>
              <a:solidFill>
                <a:schemeClr val="dk1"/>
              </a:solidFill>
            </a:endParaRPr>
          </a:p>
          <a:p>
            <a:pPr marL="0" lvl="0" indent="0" algn="l" rtl="0">
              <a:spcBef>
                <a:spcPts val="1200"/>
              </a:spcBef>
              <a:spcAft>
                <a:spcPts val="0"/>
              </a:spcAft>
              <a:buNone/>
            </a:pPr>
            <a:r>
              <a:rPr lang="en">
                <a:solidFill>
                  <a:schemeClr val="dk1"/>
                </a:solidFill>
              </a:rPr>
              <a:t>Motor – </a:t>
            </a:r>
            <a:endParaRPr>
              <a:solidFill>
                <a:schemeClr val="dk1"/>
              </a:solidFill>
            </a:endParaRPr>
          </a:p>
          <a:p>
            <a:pPr marL="0" lvl="0" indent="0" algn="l" rtl="0">
              <a:spcBef>
                <a:spcPts val="1200"/>
              </a:spcBef>
              <a:spcAft>
                <a:spcPts val="0"/>
              </a:spcAft>
              <a:buNone/>
            </a:pPr>
            <a:r>
              <a:rPr lang="en">
                <a:solidFill>
                  <a:schemeClr val="dk1"/>
                </a:solidFill>
              </a:rPr>
              <a:t>A to D – </a:t>
            </a:r>
            <a:endParaRPr>
              <a:solidFill>
                <a:schemeClr val="dk1"/>
              </a:solidFill>
            </a:endParaRPr>
          </a:p>
          <a:p>
            <a:pPr marL="0" lvl="0" indent="0" algn="l" rtl="0">
              <a:spcBef>
                <a:spcPts val="1200"/>
              </a:spcBef>
              <a:spcAft>
                <a:spcPts val="1200"/>
              </a:spcAft>
              <a:buNone/>
            </a:pPr>
            <a:r>
              <a:rPr lang="en">
                <a:solidFill>
                  <a:schemeClr val="dk1"/>
                </a:solidFill>
              </a:rPr>
              <a:t>ESP32 – </a:t>
            </a:r>
            <a:endParaRPr>
              <a:solidFill>
                <a:schemeClr val="dk1"/>
              </a:solidFill>
            </a:endParaRPr>
          </a:p>
        </p:txBody>
      </p:sp>
      <p:pic>
        <p:nvPicPr>
          <p:cNvPr id="83" name="Google Shape;83;p17"/>
          <p:cNvPicPr preferRelativeResize="0"/>
          <p:nvPr/>
        </p:nvPicPr>
        <p:blipFill>
          <a:blip r:embed="rId3">
            <a:alphaModFix/>
          </a:blip>
          <a:stretch>
            <a:fillRect/>
          </a:stretch>
        </p:blipFill>
        <p:spPr>
          <a:xfrm>
            <a:off x="4791827" y="1017725"/>
            <a:ext cx="4229876" cy="3550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19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Photocell (Sun Sensor)</a:t>
            </a:r>
            <a:endParaRPr b="1"/>
          </a:p>
        </p:txBody>
      </p:sp>
      <p:sp>
        <p:nvSpPr>
          <p:cNvPr id="89" name="Google Shape;89;p18"/>
          <p:cNvSpPr txBox="1">
            <a:spLocks noGrp="1"/>
          </p:cNvSpPr>
          <p:nvPr>
            <p:ph type="body" idx="1"/>
          </p:nvPr>
        </p:nvSpPr>
        <p:spPr>
          <a:xfrm>
            <a:off x="311700" y="1152475"/>
            <a:ext cx="512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photocell is what is referred to as the Sun Sensor.  This simulates the real sun sensors that Cubesats use to orient themselves when in orbit.</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Note: The photocell in the Cubi kit is the only light sensing device.  The code simulates solar array readings. </a:t>
            </a:r>
            <a:endParaRPr>
              <a:solidFill>
                <a:schemeClr val="dk1"/>
              </a:solidFill>
            </a:endParaRPr>
          </a:p>
        </p:txBody>
      </p:sp>
      <p:pic>
        <p:nvPicPr>
          <p:cNvPr id="90" name="Google Shape;90;p18"/>
          <p:cNvPicPr preferRelativeResize="0"/>
          <p:nvPr/>
        </p:nvPicPr>
        <p:blipFill rotWithShape="1">
          <a:blip r:embed="rId3"/>
          <a:srcRect t="41601" r="53678"/>
          <a:stretch/>
        </p:blipFill>
        <p:spPr>
          <a:xfrm>
            <a:off x="5908268" y="1227482"/>
            <a:ext cx="2559872" cy="23631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08825" y="119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Solar Panel</a:t>
            </a:r>
            <a:endParaRPr b="1"/>
          </a:p>
        </p:txBody>
      </p:sp>
      <p:sp>
        <p:nvSpPr>
          <p:cNvPr id="96" name="Google Shape;96;p19"/>
          <p:cNvSpPr txBox="1">
            <a:spLocks noGrp="1"/>
          </p:cNvSpPr>
          <p:nvPr>
            <p:ph type="body" idx="1"/>
          </p:nvPr>
        </p:nvSpPr>
        <p:spPr>
          <a:xfrm>
            <a:off x="208825" y="1017725"/>
            <a:ext cx="548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solar panel absorbs a particular spectrum of light and converts it to electrical energy to be used in the circuit.  In the data link page (once the computer is connected to the Cubi wifi), you will see the power output measured in Watts (W).</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Note: Currently the CubiKit does not use the solar panel in its current configuration, but the photosensor is similar to the solar panel data for the purposes of the lesson. </a:t>
            </a:r>
            <a:endParaRPr>
              <a:solidFill>
                <a:schemeClr val="dk1"/>
              </a:solidFill>
            </a:endParaRPr>
          </a:p>
        </p:txBody>
      </p:sp>
      <p:pic>
        <p:nvPicPr>
          <p:cNvPr id="2" name="Google Shape;1114;p41">
            <a:extLst>
              <a:ext uri="{FF2B5EF4-FFF2-40B4-BE49-F238E27FC236}">
                <a16:creationId xmlns:a16="http://schemas.microsoft.com/office/drawing/2014/main" id="{E10644FF-A1FC-34B8-A446-98CD422E5197}"/>
              </a:ext>
            </a:extLst>
          </p:cNvPr>
          <p:cNvPicPr preferRelativeResize="0"/>
          <p:nvPr/>
        </p:nvPicPr>
        <p:blipFill rotWithShape="1">
          <a:blip r:embed="rId3">
            <a:alphaModFix/>
          </a:blip>
          <a:srcRect l="24033" t="7187" r="21057" b="3860"/>
          <a:stretch/>
        </p:blipFill>
        <p:spPr>
          <a:xfrm>
            <a:off x="6200015" y="1003274"/>
            <a:ext cx="1936416" cy="3136951"/>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Inertial Measurement Unit (IMU)</a:t>
            </a:r>
            <a:endParaRPr b="1"/>
          </a:p>
        </p:txBody>
      </p:sp>
      <p:sp>
        <p:nvSpPr>
          <p:cNvPr id="103" name="Google Shape;103;p20"/>
          <p:cNvSpPr txBox="1">
            <a:spLocks noGrp="1"/>
          </p:cNvSpPr>
          <p:nvPr>
            <p:ph type="body" idx="1"/>
          </p:nvPr>
        </p:nvSpPr>
        <p:spPr>
          <a:xfrm>
            <a:off x="311700" y="1152475"/>
            <a:ext cx="4732500" cy="3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Devices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Accelerometer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Measures the acceleration the Cubi is experiencing in the x, y, and z directions.  Units are in milligrams (mg)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Gyrometer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Measures the amount of rotation the Cubi is experiencing about the x, y, and z axes. Units are in degrees per second (deg/sec)</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Magnetometer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Measures the relative amount of magnetic field in the local area around the IMU on the Cubi. Units are in microteslas (𝜇T)</a:t>
            </a:r>
            <a:endParaRPr>
              <a:solidFill>
                <a:schemeClr val="dk1"/>
              </a:solidFill>
            </a:endParaRPr>
          </a:p>
        </p:txBody>
      </p:sp>
      <p:pic>
        <p:nvPicPr>
          <p:cNvPr id="104" name="Google Shape;104;p20"/>
          <p:cNvPicPr preferRelativeResize="0"/>
          <p:nvPr/>
        </p:nvPicPr>
        <p:blipFill>
          <a:blip r:embed="rId3">
            <a:alphaModFix/>
          </a:blip>
          <a:stretch>
            <a:fillRect/>
          </a:stretch>
        </p:blipFill>
        <p:spPr>
          <a:xfrm>
            <a:off x="5479500" y="1260475"/>
            <a:ext cx="3352800" cy="320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7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CubiKit Control, Notes for the Instructor:</a:t>
            </a:r>
            <a:endParaRPr/>
          </a:p>
        </p:txBody>
      </p:sp>
      <p:sp>
        <p:nvSpPr>
          <p:cNvPr id="110" name="Google Shape;110;p21"/>
          <p:cNvSpPr txBox="1">
            <a:spLocks noGrp="1"/>
          </p:cNvSpPr>
          <p:nvPr>
            <p:ph type="body" idx="1"/>
          </p:nvPr>
        </p:nvSpPr>
        <p:spPr>
          <a:xfrm>
            <a:off x="311700" y="646725"/>
            <a:ext cx="8520600" cy="4388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chemeClr val="dk1"/>
                </a:solidFill>
                <a:highlight>
                  <a:srgbClr val="FFFFFF"/>
                </a:highlight>
              </a:rPr>
              <a:t>The following commands put the Cubikit into different modes throughout the lesson.  The student designated as the ‘Commander’ should be the only one changing the mode of the satellite. Note that the final mode should not be shared with the students until they have provided the correct solution to the challenge.</a:t>
            </a:r>
            <a:endParaRPr>
              <a:solidFill>
                <a:srgbClr val="5E8AB4"/>
              </a:solidFill>
              <a:highlight>
                <a:srgbClr val="FFFFFF"/>
              </a:highlight>
            </a:endParaRPr>
          </a:p>
          <a:p>
            <a:pPr marL="0" lvl="0" indent="0" algn="l" rtl="0">
              <a:lnSpc>
                <a:spcPct val="150000"/>
              </a:lnSpc>
              <a:spcBef>
                <a:spcPts val="1000"/>
              </a:spcBef>
              <a:spcAft>
                <a:spcPts val="0"/>
              </a:spcAft>
              <a:buNone/>
            </a:pPr>
            <a:endParaRPr>
              <a:highlight>
                <a:schemeClr val="accent6"/>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CubiKit Controls for Instructor</a:t>
            </a:r>
            <a:endParaRPr/>
          </a:p>
        </p:txBody>
      </p:sp>
      <p:sp>
        <p:nvSpPr>
          <p:cNvPr id="116" name="Google Shape;116;p22"/>
          <p:cNvSpPr txBox="1">
            <a:spLocks noGrp="1"/>
          </p:cNvSpPr>
          <p:nvPr>
            <p:ph type="body" idx="1"/>
          </p:nvPr>
        </p:nvSpPr>
        <p:spPr>
          <a:xfrm>
            <a:off x="311700" y="1152475"/>
            <a:ext cx="8520600" cy="3749400"/>
          </a:xfrm>
          <a:prstGeom prst="rect">
            <a:avLst/>
          </a:prstGeom>
        </p:spPr>
        <p:txBody>
          <a:bodyPr spcFirstLastPara="1" wrap="square" lIns="91425" tIns="91425" rIns="91425" bIns="91425" anchor="t" anchorCtr="0">
            <a:noAutofit/>
          </a:bodyPr>
          <a:lstStyle/>
          <a:p>
            <a:pPr marL="171450" lvl="0" indent="-147161" algn="l" rtl="0">
              <a:lnSpc>
                <a:spcPct val="80000"/>
              </a:lnSpc>
              <a:spcBef>
                <a:spcPts val="0"/>
              </a:spcBef>
              <a:spcAft>
                <a:spcPts val="0"/>
              </a:spcAft>
              <a:buClr>
                <a:schemeClr val="dk1"/>
              </a:buClr>
              <a:buSzPts val="1438"/>
              <a:buChar char="•"/>
            </a:pPr>
            <a:r>
              <a:rPr lang="en" sz="1175">
                <a:solidFill>
                  <a:schemeClr val="dk1"/>
                </a:solidFill>
              </a:rPr>
              <a:t>Once STEMkit is built, power on the STEMkit and join the WIFI hot spot being broadcast by your STEMkit (the name will be STEMkit_xxxx where xxxx is the last four characters of the MAC address)</a:t>
            </a:r>
            <a:endParaRPr sz="1425">
              <a:solidFill>
                <a:schemeClr val="dk1"/>
              </a:solidFill>
            </a:endParaRPr>
          </a:p>
          <a:p>
            <a:pPr marL="171450" lvl="0" indent="-55879" algn="l" rtl="0">
              <a:lnSpc>
                <a:spcPct val="80000"/>
              </a:lnSpc>
              <a:spcBef>
                <a:spcPts val="280"/>
              </a:spcBef>
              <a:spcAft>
                <a:spcPts val="0"/>
              </a:spcAft>
              <a:buClr>
                <a:schemeClr val="dk1"/>
              </a:buClr>
              <a:buSzPts val="688"/>
              <a:buFont typeface="Arial"/>
              <a:buNone/>
            </a:pPr>
            <a:endParaRPr sz="1175">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Using your browser, open STEMkit Mission Data Downlink: </a:t>
            </a:r>
            <a:r>
              <a:rPr lang="en" sz="1175" u="sng">
                <a:solidFill>
                  <a:srgbClr val="5E8AB4"/>
                </a:solidFill>
                <a:hlinkClick r:id="rId3">
                  <a:extLst>
                    <a:ext uri="{A12FA001-AC4F-418D-AE19-62706E023703}">
                      <ahyp:hlinkClr xmlns:ahyp="http://schemas.microsoft.com/office/drawing/2018/hyperlinkcolor" val="tx"/>
                    </a:ext>
                  </a:extLst>
                </a:hlinkClick>
              </a:rPr>
              <a:t>http://192.168.4.1/</a:t>
            </a:r>
            <a:endParaRPr sz="1175">
              <a:solidFill>
                <a:schemeClr val="dk1"/>
              </a:solidFill>
            </a:endParaRPr>
          </a:p>
          <a:p>
            <a:pPr marL="171450" lvl="0" indent="-55879" algn="l" rtl="0">
              <a:lnSpc>
                <a:spcPct val="80000"/>
              </a:lnSpc>
              <a:spcBef>
                <a:spcPts val="280"/>
              </a:spcBef>
              <a:spcAft>
                <a:spcPts val="0"/>
              </a:spcAft>
              <a:buClr>
                <a:schemeClr val="dk1"/>
              </a:buClr>
              <a:buSzPts val="688"/>
              <a:buFont typeface="Arial"/>
              <a:buNone/>
            </a:pPr>
            <a:endParaRPr sz="1175">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In another tab, mission commander open STEMkit Mission Control: </a:t>
            </a:r>
            <a:r>
              <a:rPr lang="en" sz="1175" u="sng">
                <a:solidFill>
                  <a:srgbClr val="5E8AB4"/>
                </a:solidFill>
                <a:hlinkClick r:id="rId4">
                  <a:extLst>
                    <a:ext uri="{A12FA001-AC4F-418D-AE19-62706E023703}">
                      <ahyp:hlinkClr xmlns:ahyp="http://schemas.microsoft.com/office/drawing/2018/hyperlinkcolor" val="tx"/>
                    </a:ext>
                  </a:extLst>
                </a:hlinkClick>
              </a:rPr>
              <a:t>http://192.168.4.1/missioncontrol</a:t>
            </a:r>
            <a:endParaRPr sz="1175">
              <a:solidFill>
                <a:schemeClr val="dk1"/>
              </a:solidFill>
            </a:endParaRPr>
          </a:p>
          <a:p>
            <a:pPr marL="171450" lvl="0" indent="-55879" algn="l" rtl="0">
              <a:lnSpc>
                <a:spcPct val="80000"/>
              </a:lnSpc>
              <a:spcBef>
                <a:spcPts val="280"/>
              </a:spcBef>
              <a:spcAft>
                <a:spcPts val="0"/>
              </a:spcAft>
              <a:buClr>
                <a:schemeClr val="dk1"/>
              </a:buClr>
              <a:buSzPts val="688"/>
              <a:buFont typeface="Arial"/>
              <a:buNone/>
            </a:pPr>
            <a:endParaRPr sz="1175">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STEMkit starts off in safe mode</a:t>
            </a:r>
            <a:endParaRPr sz="1425">
              <a:solidFill>
                <a:schemeClr val="dk1"/>
              </a:solidFill>
            </a:endParaRPr>
          </a:p>
          <a:p>
            <a:pPr marL="517525" lvl="1" indent="-217487" algn="l" rtl="0">
              <a:lnSpc>
                <a:spcPct val="80000"/>
              </a:lnSpc>
              <a:spcBef>
                <a:spcPts val="240"/>
              </a:spcBef>
              <a:spcAft>
                <a:spcPts val="0"/>
              </a:spcAft>
              <a:buClr>
                <a:schemeClr val="dk1"/>
              </a:buClr>
              <a:buSzPts val="1050"/>
              <a:buChar char="–"/>
            </a:pPr>
            <a:r>
              <a:rPr lang="en" sz="1050" i="1">
                <a:solidFill>
                  <a:schemeClr val="dk1"/>
                </a:solidFill>
              </a:rPr>
              <a:t>Students can discover the sensors and what they detect</a:t>
            </a:r>
            <a:endParaRPr sz="1300" i="1">
              <a:solidFill>
                <a:schemeClr val="dk1"/>
              </a:solidFill>
            </a:endParaRPr>
          </a:p>
          <a:p>
            <a:pPr marL="517525" lvl="1" indent="-150812" algn="l" rtl="0">
              <a:lnSpc>
                <a:spcPct val="80000"/>
              </a:lnSpc>
              <a:spcBef>
                <a:spcPts val="240"/>
              </a:spcBef>
              <a:spcAft>
                <a:spcPts val="0"/>
              </a:spcAft>
              <a:buClr>
                <a:schemeClr val="dk1"/>
              </a:buClr>
              <a:buSzPts val="688"/>
              <a:buFont typeface="Arial"/>
              <a:buNone/>
            </a:pPr>
            <a:endParaRPr sz="1050" i="1">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Mission Commander place the STEMkit in normal mode: </a:t>
            </a:r>
            <a:r>
              <a:rPr lang="en" sz="1175" u="sng">
                <a:solidFill>
                  <a:srgbClr val="5E8AB4"/>
                </a:solidFill>
                <a:hlinkClick r:id="rId5">
                  <a:extLst>
                    <a:ext uri="{A12FA001-AC4F-418D-AE19-62706E023703}">
                      <ahyp:hlinkClr xmlns:ahyp="http://schemas.microsoft.com/office/drawing/2018/hyperlinkcolor" val="tx"/>
                    </a:ext>
                  </a:extLst>
                </a:hlinkClick>
              </a:rPr>
              <a:t>http://192.168.4.1/set?mode=normal</a:t>
            </a:r>
            <a:endParaRPr sz="1175">
              <a:solidFill>
                <a:schemeClr val="dk1"/>
              </a:solidFill>
            </a:endParaRPr>
          </a:p>
          <a:p>
            <a:pPr marL="517525" lvl="1" indent="-217487" algn="l" rtl="0">
              <a:lnSpc>
                <a:spcPct val="80000"/>
              </a:lnSpc>
              <a:spcBef>
                <a:spcPts val="240"/>
              </a:spcBef>
              <a:spcAft>
                <a:spcPts val="0"/>
              </a:spcAft>
              <a:buClr>
                <a:schemeClr val="dk1"/>
              </a:buClr>
              <a:buSzPts val="1050"/>
              <a:buChar char="–"/>
            </a:pPr>
            <a:r>
              <a:rPr lang="en" sz="1050" i="1">
                <a:solidFill>
                  <a:schemeClr val="dk1"/>
                </a:solidFill>
              </a:rPr>
              <a:t>STEMkit will now work as normal and try to track the sun</a:t>
            </a:r>
            <a:endParaRPr sz="1300" i="1">
              <a:solidFill>
                <a:schemeClr val="dk1"/>
              </a:solidFill>
            </a:endParaRPr>
          </a:p>
          <a:p>
            <a:pPr marL="171450" lvl="0" indent="-55879" algn="l" rtl="0">
              <a:lnSpc>
                <a:spcPct val="80000"/>
              </a:lnSpc>
              <a:spcBef>
                <a:spcPts val="280"/>
              </a:spcBef>
              <a:spcAft>
                <a:spcPts val="0"/>
              </a:spcAft>
              <a:buClr>
                <a:schemeClr val="dk1"/>
              </a:buClr>
              <a:buSzPts val="688"/>
              <a:buFont typeface="Arial"/>
              <a:buNone/>
            </a:pPr>
            <a:endParaRPr sz="1175">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Mission Commander place STEMkit in simulated error mode: </a:t>
            </a:r>
            <a:r>
              <a:rPr lang="en" sz="1175" u="sng">
                <a:solidFill>
                  <a:srgbClr val="5E8AB4"/>
                </a:solidFill>
                <a:hlinkClick r:id="rId6">
                  <a:extLst>
                    <a:ext uri="{A12FA001-AC4F-418D-AE19-62706E023703}">
                      <ahyp:hlinkClr xmlns:ahyp="http://schemas.microsoft.com/office/drawing/2018/hyperlinkcolor" val="tx"/>
                    </a:ext>
                  </a:extLst>
                </a:hlinkClick>
              </a:rPr>
              <a:t>http://192.168.4.1/set?mode=sim_error</a:t>
            </a:r>
            <a:endParaRPr sz="1175">
              <a:solidFill>
                <a:schemeClr val="dk1"/>
              </a:solidFill>
            </a:endParaRPr>
          </a:p>
          <a:p>
            <a:pPr marL="517525" lvl="1" indent="-217487" algn="l" rtl="0">
              <a:lnSpc>
                <a:spcPct val="80000"/>
              </a:lnSpc>
              <a:spcBef>
                <a:spcPts val="240"/>
              </a:spcBef>
              <a:spcAft>
                <a:spcPts val="0"/>
              </a:spcAft>
              <a:buClr>
                <a:schemeClr val="dk1"/>
              </a:buClr>
              <a:buSzPts val="1050"/>
              <a:buChar char="–"/>
            </a:pPr>
            <a:r>
              <a:rPr lang="en" sz="1050" i="1">
                <a:solidFill>
                  <a:schemeClr val="dk1"/>
                </a:solidFill>
              </a:rPr>
              <a:t>Students will notice that STEMkit is rotating erratically and not tracking the sun anymore</a:t>
            </a:r>
            <a:endParaRPr sz="1300" i="1">
              <a:solidFill>
                <a:schemeClr val="dk1"/>
              </a:solidFill>
            </a:endParaRPr>
          </a:p>
          <a:p>
            <a:pPr marL="517525" lvl="1" indent="-217487" algn="l" rtl="0">
              <a:lnSpc>
                <a:spcPct val="80000"/>
              </a:lnSpc>
              <a:spcBef>
                <a:spcPts val="240"/>
              </a:spcBef>
              <a:spcAft>
                <a:spcPts val="0"/>
              </a:spcAft>
              <a:buClr>
                <a:schemeClr val="dk1"/>
              </a:buClr>
              <a:buSzPts val="1050"/>
              <a:buChar char="–"/>
            </a:pPr>
            <a:r>
              <a:rPr lang="en" sz="1050" i="1">
                <a:solidFill>
                  <a:schemeClr val="dk1"/>
                </a:solidFill>
              </a:rPr>
              <a:t>Let them figure out what is going wrong, what sensor is causing the error</a:t>
            </a:r>
            <a:endParaRPr sz="1300" i="1">
              <a:solidFill>
                <a:schemeClr val="dk1"/>
              </a:solidFill>
            </a:endParaRPr>
          </a:p>
          <a:p>
            <a:pPr marL="517525" lvl="1" indent="-150812" algn="l" rtl="0">
              <a:lnSpc>
                <a:spcPct val="80000"/>
              </a:lnSpc>
              <a:spcBef>
                <a:spcPts val="240"/>
              </a:spcBef>
              <a:spcAft>
                <a:spcPts val="0"/>
              </a:spcAft>
              <a:buClr>
                <a:schemeClr val="dk1"/>
              </a:buClr>
              <a:buSzPts val="688"/>
              <a:buFont typeface="Arial"/>
              <a:buNone/>
            </a:pPr>
            <a:endParaRPr sz="1050" i="1">
              <a:solidFill>
                <a:schemeClr val="dk1"/>
              </a:solidFill>
            </a:endParaRPr>
          </a:p>
          <a:p>
            <a:pPr marL="171450" lvl="0" indent="-147161" algn="l" rtl="0">
              <a:lnSpc>
                <a:spcPct val="80000"/>
              </a:lnSpc>
              <a:spcBef>
                <a:spcPts val="280"/>
              </a:spcBef>
              <a:spcAft>
                <a:spcPts val="0"/>
              </a:spcAft>
              <a:buClr>
                <a:schemeClr val="dk1"/>
              </a:buClr>
              <a:buSzPts val="1438"/>
              <a:buChar char="•"/>
            </a:pPr>
            <a:r>
              <a:rPr lang="en" sz="1175">
                <a:solidFill>
                  <a:schemeClr val="dk1"/>
                </a:solidFill>
              </a:rPr>
              <a:t>Mission Commander place STEMkit in solar panel tracking mode: </a:t>
            </a:r>
            <a:r>
              <a:rPr lang="en" sz="1175" u="sng">
                <a:solidFill>
                  <a:srgbClr val="5E8AB4"/>
                </a:solidFill>
                <a:hlinkClick r:id="rId7">
                  <a:extLst>
                    <a:ext uri="{A12FA001-AC4F-418D-AE19-62706E023703}">
                      <ahyp:hlinkClr xmlns:ahyp="http://schemas.microsoft.com/office/drawing/2018/hyperlinkcolor" val="tx"/>
                    </a:ext>
                  </a:extLst>
                </a:hlinkClick>
              </a:rPr>
              <a:t>http://192.168.4.1/set?mode=sp_tracking</a:t>
            </a:r>
            <a:endParaRPr sz="1175">
              <a:solidFill>
                <a:schemeClr val="dk1"/>
              </a:solidFill>
            </a:endParaRPr>
          </a:p>
          <a:p>
            <a:pPr marL="517525" lvl="1" indent="-217487" algn="l" rtl="0">
              <a:lnSpc>
                <a:spcPct val="80000"/>
              </a:lnSpc>
              <a:spcBef>
                <a:spcPts val="240"/>
              </a:spcBef>
              <a:spcAft>
                <a:spcPts val="0"/>
              </a:spcAft>
              <a:buClr>
                <a:schemeClr val="dk1"/>
              </a:buClr>
              <a:buSzPts val="1050"/>
              <a:buChar char="–"/>
            </a:pPr>
            <a:r>
              <a:rPr lang="en" sz="1050" i="1">
                <a:solidFill>
                  <a:schemeClr val="dk1"/>
                </a:solidFill>
              </a:rPr>
              <a:t>Ignore the faulty sensor and track the sun again  </a:t>
            </a:r>
            <a:r>
              <a:rPr lang="en" sz="1600" i="1">
                <a:solidFill>
                  <a:schemeClr val="dk1"/>
                </a:solidFill>
                <a:highlight>
                  <a:schemeClr val="lt1"/>
                </a:highlight>
              </a:rPr>
              <a:t>  </a:t>
            </a:r>
            <a:r>
              <a:rPr lang="en" sz="1600" i="1">
                <a:solidFill>
                  <a:schemeClr val="dk1"/>
                </a:solidFill>
                <a:highlight>
                  <a:schemeClr val="accent6"/>
                </a:highlight>
              </a:rPr>
              <a:t>This should be withheld from students until the team or individual demonstrates the correct solution to the problem.</a:t>
            </a:r>
            <a:endParaRPr sz="1300" i="1">
              <a:solidFill>
                <a:schemeClr val="dk1"/>
              </a:solidFill>
            </a:endParaRPr>
          </a:p>
          <a:p>
            <a:pPr marL="171450" lvl="0" indent="-55879" algn="l" rtl="0">
              <a:lnSpc>
                <a:spcPct val="80000"/>
              </a:lnSpc>
              <a:spcBef>
                <a:spcPts val="280"/>
              </a:spcBef>
              <a:spcAft>
                <a:spcPts val="0"/>
              </a:spcAft>
              <a:buClr>
                <a:schemeClr val="dk1"/>
              </a:buClr>
              <a:buSzPts val="688"/>
              <a:buFont typeface="Arial"/>
              <a:buNone/>
            </a:pPr>
            <a:endParaRPr sz="1175">
              <a:solidFill>
                <a:schemeClr val="dk1"/>
              </a:solidFill>
            </a:endParaRPr>
          </a:p>
          <a:p>
            <a:pPr marL="0" lvl="0" indent="0" algn="l" rtl="0">
              <a:lnSpc>
                <a:spcPct val="95000"/>
              </a:lnSpc>
              <a:spcBef>
                <a:spcPts val="0"/>
              </a:spcBef>
              <a:spcAft>
                <a:spcPts val="1200"/>
              </a:spcAft>
              <a:buSzPts val="688"/>
              <a:buNone/>
            </a:pPr>
            <a:endParaRPr sz="1425"/>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1325</Words>
  <Application>Microsoft Office PowerPoint</Application>
  <PresentationFormat>On-screen Show (16:9)</PresentationFormat>
  <Paragraphs>76</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Light</vt:lpstr>
      <vt:lpstr>CubiKit slides</vt:lpstr>
      <vt:lpstr>Cubesats</vt:lpstr>
      <vt:lpstr>Cubesats</vt:lpstr>
      <vt:lpstr>STEM Kit (Identify items and Definitions)</vt:lpstr>
      <vt:lpstr>Photocell (Sun Sensor)</vt:lpstr>
      <vt:lpstr>Solar Panel</vt:lpstr>
      <vt:lpstr>Inertial Measurement Unit (IMU)</vt:lpstr>
      <vt:lpstr>CubiKit Control, Notes for the Instructor:</vt:lpstr>
      <vt:lpstr>CubiKit Controls for Instructor</vt:lpstr>
      <vt:lpstr>Tips on Lesson</vt:lpstr>
      <vt:lpstr>Standards Alignment (NGSS)</vt:lpstr>
      <vt:lpstr>Standards Alignment (CTE)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CubiKit slides</dc:title>
  <cp:lastModifiedBy>Lauren Gandara</cp:lastModifiedBy>
  <cp:revision>2</cp:revision>
  <dcterms:modified xsi:type="dcterms:W3CDTF">2024-02-28T17:41:13Z</dcterms:modified>
</cp:coreProperties>
</file>