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91" r:id="rId5"/>
    <p:sldMasterId id="2147484901" r:id="rId6"/>
    <p:sldMasterId id="2147484884" r:id="rId7"/>
  </p:sldMasterIdLst>
  <p:notesMasterIdLst>
    <p:notesMasterId r:id="rId15"/>
  </p:notesMasterIdLst>
  <p:handoutMasterIdLst>
    <p:handoutMasterId r:id="rId16"/>
  </p:handoutMasterIdLst>
  <p:sldIdLst>
    <p:sldId id="278" r:id="rId8"/>
    <p:sldId id="280" r:id="rId9"/>
    <p:sldId id="281" r:id="rId10"/>
    <p:sldId id="279" r:id="rId11"/>
    <p:sldId id="282" r:id="rId12"/>
    <p:sldId id="283" r:id="rId13"/>
    <p:sldId id="284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7" userDrawn="1">
          <p15:clr>
            <a:srgbClr val="A4A3A4"/>
          </p15:clr>
        </p15:guide>
        <p15:guide id="2" orient="horz" pos="3048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pos="73" userDrawn="1">
          <p15:clr>
            <a:srgbClr val="A4A3A4"/>
          </p15:clr>
        </p15:guide>
        <p15:guide id="5" pos="7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 Ann Apostol" initials="JA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8D8E"/>
    <a:srgbClr val="B2B2B3"/>
    <a:srgbClr val="BFBFC0"/>
    <a:srgbClr val="98123D"/>
    <a:srgbClr val="A6002D"/>
    <a:srgbClr val="A5002C"/>
    <a:srgbClr val="F1BF64"/>
    <a:srgbClr val="BD6534"/>
    <a:srgbClr val="767E4A"/>
    <a:srgbClr val="025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0820" autoAdjust="0"/>
  </p:normalViewPr>
  <p:slideViewPr>
    <p:cSldViewPr snapToGrid="0" showGuides="1">
      <p:cViewPr varScale="1">
        <p:scale>
          <a:sx n="124" d="100"/>
          <a:sy n="124" d="100"/>
        </p:scale>
        <p:origin x="264" y="168"/>
      </p:cViewPr>
      <p:guideLst>
        <p:guide orient="horz" pos="437"/>
        <p:guide orient="horz" pos="3048"/>
        <p:guide orient="horz" pos="1104"/>
        <p:guide pos="73"/>
        <p:guide pos="7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3" d="100"/>
          <a:sy n="53" d="100"/>
        </p:scale>
        <p:origin x="-5248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7DDA5E6-0336-6043-97BE-2667D5222006}" type="datetimeFigureOut">
              <a:rPr lang="en-US" smtClean="0"/>
              <a:pPr/>
              <a:t>10/12/20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2E12B18-0379-EC43-9B57-C54D0D9C72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1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35EEF68-F202-4D68-8499-4DCDD1E544DE}" type="datetimeFigureOut">
              <a:rPr lang="en-US" smtClean="0"/>
              <a:pPr/>
              <a:t>10/12/20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9E4C13A-5EDB-4018-91C6-F8B752C11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397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238125" indent="-238125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358668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Contact Inform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320023" y="6346387"/>
            <a:ext cx="2244956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3751462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45325"/>
            <a:ext cx="10828774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3345"/>
            <a:ext cx="10828774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650691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Basic_Master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34533" y="1203264"/>
            <a:ext cx="11271681" cy="4798717"/>
          </a:xfrm>
          <a:prstGeom prst="rect">
            <a:avLst/>
          </a:prstGeom>
        </p:spPr>
        <p:txBody>
          <a:bodyPr vert="horz"/>
          <a:lstStyle>
            <a:lvl1pPr marL="171450" indent="-171450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646281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Header_Blank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3186694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_Acronym Box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382530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D_Lef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40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E_Right_Text_Pictur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1024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F_Quad_Char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102445" y="1205816"/>
            <a:ext cx="255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04798" y="3641651"/>
            <a:ext cx="11497457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79759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G_Compare_Contrast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6341" y="3744347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</p:spPr>
        <p:txBody>
          <a:bodyPr vert="horz"/>
          <a:lstStyle>
            <a:lvl1pPr marL="169863" indent="-169863"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80179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_Risk Format_Corner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76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</p:spTree>
    <p:extLst>
      <p:ext uri="{BB962C8B-B14F-4D97-AF65-F5344CB8AC3E}">
        <p14:creationId xmlns:p14="http://schemas.microsoft.com/office/powerpoint/2010/main" val="1766297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_Risk Format_Large Image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12" name="Picture 11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204" y="1134532"/>
            <a:ext cx="6164275" cy="456468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995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J_Contact Informa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020865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7" name="Text Box 19"/>
          <p:cNvSpPr txBox="1">
            <a:spLocks noChangeArrowheads="1"/>
          </p:cNvSpPr>
          <p:nvPr userDrawn="1"/>
        </p:nvSpPr>
        <p:spPr bwMode="auto">
          <a:xfrm>
            <a:off x="320023" y="6346387"/>
            <a:ext cx="2244956" cy="32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prstTxWarp prst="textNoShape">
              <a:avLst/>
            </a:prstTxWarp>
            <a:spAutoFit/>
          </a:bodyPr>
          <a:lstStyle/>
          <a:p>
            <a:pPr>
              <a:lnSpc>
                <a:spcPts val="860"/>
              </a:lnSpc>
            </a:pPr>
            <a:r>
              <a:rPr lang="en-US" sz="800" dirty="0"/>
              <a:t>e-mail address</a:t>
            </a:r>
          </a:p>
          <a:p>
            <a:pPr>
              <a:lnSpc>
                <a:spcPts val="860"/>
              </a:lnSpc>
            </a:pPr>
            <a:r>
              <a:rPr lang="en-US" sz="800" dirty="0"/>
              <a:t>Department/subdivision name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61569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4050254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K_Transition_mark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3245325"/>
            <a:ext cx="1084887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j-lt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Transition Subtitle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2063345"/>
            <a:ext cx="10848870" cy="1063867"/>
          </a:xfrm>
          <a:prstGeom prst="rect">
            <a:avLst/>
          </a:prstGeom>
        </p:spPr>
        <p:txBody>
          <a:bodyPr/>
          <a:lstStyle>
            <a:lvl1pPr algn="l">
              <a:defRPr sz="3200" b="1" i="1" baseline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1790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825461" y="1660395"/>
            <a:ext cx="7299082" cy="1239457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5461" y="3124909"/>
            <a:ext cx="7299082" cy="10012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824878" y="4355982"/>
            <a:ext cx="7300321" cy="4578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91438" y="639250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2020 The Aerospace Corporation</a:t>
            </a:r>
          </a:p>
        </p:txBody>
      </p:sp>
    </p:spTree>
    <p:extLst>
      <p:ext uri="{BB962C8B-B14F-4D97-AF65-F5344CB8AC3E}">
        <p14:creationId xmlns:p14="http://schemas.microsoft.com/office/powerpoint/2010/main" val="4174041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0" userDrawn="1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A_Title and Informa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748034" y="1660395"/>
            <a:ext cx="7376509" cy="1239457"/>
          </a:xfrm>
          <a:prstGeom prst="rect">
            <a:avLst/>
          </a:prstGeom>
        </p:spPr>
        <p:txBody>
          <a:bodyPr anchor="t" anchorCtr="0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Your Title – 26 Point Arial, Bold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48034" y="3124909"/>
            <a:ext cx="7376509" cy="10012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2000" dirty="0"/>
              <a:t>Speaker’s name</a:t>
            </a:r>
            <a:br>
              <a:rPr lang="en-US" sz="2000" dirty="0"/>
            </a:br>
            <a:r>
              <a:rPr lang="en-US" sz="2000" dirty="0"/>
              <a:t>and organization – </a:t>
            </a:r>
            <a:br>
              <a:rPr lang="en-US" sz="2000" dirty="0"/>
            </a:br>
            <a:r>
              <a:rPr lang="en-US" sz="2000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747438" y="4355982"/>
            <a:ext cx="7377761" cy="457844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800" b="1" i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– 18 point Arial</a:t>
            </a: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91438" y="6392508"/>
            <a:ext cx="355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900" i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2E00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© 2020 The Aerospace Corporation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"/>
            <a:ext cx="12191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619166"/>
            <a:ext cx="12191999" cy="2388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This Box Is For Security Markings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Closing_Q&amp;A_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22242" y="2595234"/>
            <a:ext cx="6542001" cy="12316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1" i="1" baseline="0">
                <a:solidFill>
                  <a:schemeClr val="bg1"/>
                </a:solidFill>
                <a:effectLst>
                  <a:outerShdw blurRad="50800" dist="38100" dir="4260000" algn="tl" rotWithShape="0">
                    <a:prstClr val="black"/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Closing</a:t>
            </a:r>
            <a:br>
              <a:rPr lang="en-US" dirty="0"/>
            </a:br>
            <a:r>
              <a:rPr lang="en-US" dirty="0"/>
              <a:t>Questions</a:t>
            </a:r>
            <a:br>
              <a:rPr lang="en-US" dirty="0"/>
            </a:br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8577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Acronym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" y="5653378"/>
            <a:ext cx="11271683" cy="470841"/>
          </a:xfrm>
          <a:prstGeom prst="rect">
            <a:avLst/>
          </a:prstGeom>
        </p:spPr>
        <p:txBody>
          <a:bodyPr vert="horz" numCol="4"/>
          <a:lstStyle>
            <a:lvl1pPr marL="0" marR="0" indent="0" algn="l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1825625" algn="l"/>
                <a:tab pos="3659188" algn="l"/>
                <a:tab pos="5484813" algn="l"/>
              </a:tabLst>
              <a:defRPr sz="800" b="1" i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ACR1 = Acronym 1</a:t>
            </a:r>
            <a:br>
              <a:rPr lang="en-US" dirty="0"/>
            </a:br>
            <a:r>
              <a:rPr lang="en-US" dirty="0"/>
              <a:t>ACR2 = Acronym 2</a:t>
            </a:r>
            <a:br>
              <a:rPr lang="en-US" dirty="0"/>
            </a:br>
            <a:r>
              <a:rPr lang="en-US" dirty="0"/>
              <a:t>ACR3 = Acronym 3</a:t>
            </a:r>
            <a:br>
              <a:rPr lang="en-US" dirty="0"/>
            </a:br>
            <a:r>
              <a:rPr lang="en-US" dirty="0"/>
              <a:t>ACR4 = Acronym 4</a:t>
            </a:r>
            <a:br>
              <a:rPr lang="en-US" dirty="0"/>
            </a:br>
            <a:r>
              <a:rPr lang="en-US" dirty="0"/>
              <a:t>ACR5 = Acronym 5</a:t>
            </a:r>
            <a:br>
              <a:rPr lang="en-US" dirty="0"/>
            </a:br>
            <a:r>
              <a:rPr lang="en-US" dirty="0"/>
              <a:t>ACR6 = Acronym 6</a:t>
            </a:r>
            <a:br>
              <a:rPr lang="en-US" dirty="0"/>
            </a:br>
            <a:r>
              <a:rPr lang="en-US" dirty="0"/>
              <a:t>ACR7 = Acronym 7</a:t>
            </a:r>
            <a:br>
              <a:rPr lang="en-US" dirty="0"/>
            </a:br>
            <a:r>
              <a:rPr lang="en-US" dirty="0"/>
              <a:t>ACR8 = Acronym 8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800" y="1207638"/>
            <a:ext cx="11271681" cy="4381001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This is a multipurpose box—use for text, tables, charts or video</a:t>
            </a:r>
          </a:p>
        </p:txBody>
      </p:sp>
    </p:spTree>
    <p:extLst>
      <p:ext uri="{BB962C8B-B14F-4D97-AF65-F5344CB8AC3E}">
        <p14:creationId xmlns:p14="http://schemas.microsoft.com/office/powerpoint/2010/main" val="92985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Lef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304796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96001" y="1207637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1457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Right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6075084" y="1225566"/>
            <a:ext cx="5501395" cy="479871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800"/>
            </a:lvl1pPr>
            <a:lvl2pPr marL="517525" indent="-227013">
              <a:defRPr sz="1600"/>
            </a:lvl2pPr>
            <a:lvl3pPr marL="800100" indent="-176213">
              <a:buSzPct val="125000"/>
              <a:defRPr sz="1600"/>
            </a:lvl3pPr>
            <a:lvl4pPr marL="1201738" indent="-228600">
              <a:defRPr sz="1600"/>
            </a:lvl4pPr>
            <a:lvl5pPr marL="1430338" indent="-176213">
              <a:buFont typeface="Arial"/>
              <a:buChar char="•"/>
              <a:defRPr sz="1600"/>
            </a:lvl5pPr>
          </a:lstStyle>
          <a:p>
            <a:r>
              <a:rPr lang="en-US" dirty="0"/>
              <a:t>Bullet 1 level—Bullet 130% size text—Black, 18 point Arial</a:t>
            </a:r>
          </a:p>
          <a:p>
            <a:pPr lvl="1"/>
            <a:r>
              <a:rPr lang="en-US" dirty="0"/>
              <a:t>Bullet 2 level—16 point Arial Italic</a:t>
            </a:r>
          </a:p>
          <a:p>
            <a:pPr lvl="2"/>
            <a:r>
              <a:rPr lang="en-US" dirty="0"/>
              <a:t>Bullet 3 level—Bullet 125% size text—16 point Arial</a:t>
            </a:r>
          </a:p>
          <a:p>
            <a:pPr lvl="3"/>
            <a:r>
              <a:rPr lang="en-US" dirty="0"/>
              <a:t>Bullet 4 level—16 point Arial Italic</a:t>
            </a:r>
          </a:p>
          <a:p>
            <a:pPr lvl="4"/>
            <a:r>
              <a:rPr lang="en-US" dirty="0"/>
              <a:t>Bullet 5 level—Bullet 100% size text—16 point Arial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304798" y="1225424"/>
            <a:ext cx="5480479" cy="47989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2077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Quad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102445" y="1205816"/>
            <a:ext cx="255" cy="489330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04798" y="3641651"/>
            <a:ext cx="11497457" cy="639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8" y="1205815"/>
            <a:ext cx="5691268" cy="2366552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6209078" y="1205815"/>
            <a:ext cx="5593177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93647"/>
            <a:ext cx="5691268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09078" y="3693647"/>
            <a:ext cx="5593177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88712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Compare_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06341" y="3744347"/>
            <a:ext cx="0" cy="234587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04799" y="1197639"/>
            <a:ext cx="11477472" cy="2366552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600"/>
            </a:lvl1pPr>
            <a:lvl2pPr marL="339725" indent="-169863">
              <a:defRPr sz="1600"/>
            </a:lvl2pPr>
            <a:lvl3pPr marL="565150" indent="-112713">
              <a:defRPr sz="1600"/>
            </a:lvl3pPr>
            <a:lvl4pPr marL="862013" indent="-169863"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304798" y="3685471"/>
            <a:ext cx="5615759" cy="2404751"/>
          </a:xfrm>
          <a:prstGeom prst="rect">
            <a:avLst/>
          </a:prstGeom>
        </p:spPr>
        <p:txBody>
          <a:bodyPr vert="horz"/>
          <a:lstStyle>
            <a:lvl1pPr marL="119063" indent="-109538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6292127" y="3685471"/>
            <a:ext cx="5490143" cy="2404751"/>
          </a:xfrm>
          <a:prstGeom prst="rect">
            <a:avLst/>
          </a:prstGeom>
        </p:spPr>
        <p:txBody>
          <a:bodyPr vert="horz"/>
          <a:lstStyle>
            <a:lvl1pPr marL="119063" indent="-119063">
              <a:tabLst/>
              <a:defRPr sz="1400"/>
            </a:lvl1pPr>
            <a:lvl2pPr marL="339725" indent="-169863">
              <a:defRPr sz="1400"/>
            </a:lvl2pPr>
            <a:lvl3pPr marL="565150" indent="-112713">
              <a:defRPr sz="1400"/>
            </a:lvl3pPr>
            <a:lvl4pPr marL="862013" indent="-169863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74817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Risk Format_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pic>
        <p:nvPicPr>
          <p:cNvPr id="9" name="Picture 8" descr="CCEO Risk Format_P8sample_crosshatch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1067" y="814686"/>
            <a:ext cx="2979367" cy="1867301"/>
          </a:xfrm>
          <a:prstGeom prst="rect">
            <a:avLst/>
          </a:prstGeom>
        </p:spPr>
      </p:pic>
      <p:sp>
        <p:nvSpPr>
          <p:cNvPr id="10" name="Content Placeholder 6"/>
          <p:cNvSpPr>
            <a:spLocks noGrp="1"/>
          </p:cNvSpPr>
          <p:nvPr>
            <p:ph sz="quarter" idx="18"/>
          </p:nvPr>
        </p:nvSpPr>
        <p:spPr>
          <a:xfrm>
            <a:off x="304798" y="1233557"/>
            <a:ext cx="7647297" cy="4794684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95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Risk Format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33088"/>
            <a:ext cx="10546081" cy="581597"/>
          </a:xfrm>
          <a:prstGeom prst="rect">
            <a:avLst/>
          </a:prstGeom>
        </p:spPr>
        <p:txBody>
          <a:bodyPr/>
          <a:lstStyle>
            <a:lvl1pPr>
              <a:defRPr sz="2400" b="1" i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04800" y="614874"/>
            <a:ext cx="10546080" cy="522851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1" baseline="0">
                <a:solidFill>
                  <a:srgbClr val="8C8D8E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2" y="6149818"/>
            <a:ext cx="11301412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Key Point—Arial Bold Italic, 16 point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304798" y="1134320"/>
            <a:ext cx="4954140" cy="4861367"/>
          </a:xfrm>
          <a:prstGeom prst="rect">
            <a:avLst/>
          </a:prstGeom>
        </p:spPr>
        <p:txBody>
          <a:bodyPr vert="horz"/>
          <a:lstStyle>
            <a:lvl1pPr marL="179388" indent="-179388">
              <a:buSzPct val="130000"/>
              <a:tabLst/>
              <a:defRPr sz="1600"/>
            </a:lvl1pPr>
            <a:lvl2pPr marL="517525" indent="-227013">
              <a:defRPr sz="1400"/>
            </a:lvl2pPr>
            <a:lvl3pPr marL="800100" indent="-176213">
              <a:buSzPct val="125000"/>
              <a:defRPr sz="1400"/>
            </a:lvl3pPr>
            <a:lvl4pPr marL="1201738" indent="-228600">
              <a:defRPr sz="1400"/>
            </a:lvl4pPr>
            <a:lvl5pPr marL="1430338" indent="-176213">
              <a:buFont typeface="Arial"/>
              <a:buChar char="•"/>
              <a:defRPr sz="1400" baseline="0"/>
            </a:lvl5pPr>
          </a:lstStyle>
          <a:p>
            <a:r>
              <a:rPr lang="en-US" dirty="0"/>
              <a:t>Bullet 1 level – Bullet 130% size text – Black, 16 point Arial</a:t>
            </a:r>
          </a:p>
          <a:p>
            <a:pPr lvl="1"/>
            <a:r>
              <a:rPr lang="en-US" dirty="0"/>
              <a:t>Bullet 2 level – 14 point Arial Italic</a:t>
            </a:r>
          </a:p>
          <a:p>
            <a:pPr lvl="2"/>
            <a:r>
              <a:rPr lang="en-US" dirty="0"/>
              <a:t>Bullet 3 level – Bullet 125% size text – 14 point Arial</a:t>
            </a:r>
          </a:p>
          <a:p>
            <a:pPr lvl="3"/>
            <a:r>
              <a:rPr lang="en-US" dirty="0"/>
              <a:t>Bullet 4 level – 14 point Arial Italic</a:t>
            </a:r>
          </a:p>
          <a:p>
            <a:pPr lvl="4"/>
            <a:r>
              <a:rPr lang="en-US" dirty="0"/>
              <a:t>Bullet 5 level – Bullet 100% size text – 14 point Arial</a:t>
            </a:r>
          </a:p>
        </p:txBody>
      </p:sp>
      <p:pic>
        <p:nvPicPr>
          <p:cNvPr id="12" name="Picture 11" descr="CCEO Risk Format_P8sample_crosshatch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204" y="1134532"/>
            <a:ext cx="6164275" cy="4564685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5412205" y="5777499"/>
            <a:ext cx="6145364" cy="220573"/>
            <a:chOff x="4333069" y="5714104"/>
            <a:chExt cx="4609023" cy="22057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4333069" y="5748518"/>
              <a:ext cx="228600" cy="1524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87786" y="5748724"/>
              <a:ext cx="228600" cy="1524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544208" y="5714104"/>
              <a:ext cx="4397884" cy="220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tabLst>
                  <a:tab pos="2630488" algn="l"/>
                </a:tabLst>
              </a:pPr>
              <a:r>
                <a:rPr lang="en-US" sz="900" dirty="0"/>
                <a:t>Current risk assessment with uncertainty	Expected risk assessment with	proposed mitigation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3512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552" userDrawn="1">
          <p15:clr>
            <a:srgbClr val="FBAE40"/>
          </p15:clr>
        </p15:guide>
        <p15:guide id="3" orient="horz" pos="81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5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73897" y="6642556"/>
            <a:ext cx="9249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0" y="0"/>
            <a:ext cx="12192000" cy="233088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/>
              <a:t>Type Security Marking(s)</a:t>
            </a:r>
            <a:r>
              <a:rPr lang="en-US" sz="1100" b="0" baseline="0" dirty="0"/>
              <a:t> on 2_Slide Master</a:t>
            </a:r>
            <a:endParaRPr lang="en-US" sz="1100" b="0" dirty="0"/>
          </a:p>
        </p:txBody>
      </p:sp>
      <p:sp>
        <p:nvSpPr>
          <p:cNvPr id="5" name="Text Placeholder 4"/>
          <p:cNvSpPr txBox="1">
            <a:spLocks/>
          </p:cNvSpPr>
          <p:nvPr userDrawn="1"/>
        </p:nvSpPr>
        <p:spPr>
          <a:xfrm>
            <a:off x="0" y="6611958"/>
            <a:ext cx="12192000" cy="21606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1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/>
              <a:t>Type Security Marking(s)</a:t>
            </a:r>
            <a:r>
              <a:rPr lang="en-US" sz="1100" b="0" baseline="0" dirty="0"/>
              <a:t> on 2_Slide Master</a:t>
            </a:r>
            <a:endParaRPr lang="en-US" sz="11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6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642556"/>
            <a:ext cx="101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14145BE-CC18-4145-962A-7F02CD48E99F}" type="slidenum">
              <a:rPr lang="en-US" sz="800" smtClean="0"/>
              <a:pPr algn="l"/>
              <a:t>‹#›</a:t>
            </a:fld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  <p:sldLayoutId id="2147484914" r:id="rId2"/>
    <p:sldLayoutId id="214748488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i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5461" y="1867043"/>
            <a:ext cx="7299082" cy="1410351"/>
          </a:xfrm>
        </p:spPr>
        <p:txBody>
          <a:bodyPr/>
          <a:lstStyle/>
          <a:p>
            <a:r>
              <a:rPr lang="en-US" sz="4400" dirty="0"/>
              <a:t>Near-Earth Object</a:t>
            </a:r>
            <a:br>
              <a:rPr lang="en-US" sz="4400" dirty="0"/>
            </a:br>
            <a:r>
              <a:rPr lang="en-US" sz="4400" dirty="0"/>
              <a:t>Scientist Slides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461" y="3744380"/>
            <a:ext cx="7299082" cy="8685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dirty="0"/>
              <a:t>Speaker’s Name and Organization – </a:t>
            </a:r>
            <a:br>
              <a:rPr lang="en-US" dirty="0"/>
            </a:br>
            <a:r>
              <a:rPr lang="en-US" dirty="0"/>
              <a:t>20 Point Arial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24878" y="4885046"/>
            <a:ext cx="7300321" cy="4578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/>
              <a:t>October 2020</a:t>
            </a:r>
          </a:p>
        </p:txBody>
      </p:sp>
    </p:spTree>
    <p:extLst>
      <p:ext uri="{BB962C8B-B14F-4D97-AF65-F5344CB8AC3E}">
        <p14:creationId xmlns:p14="http://schemas.microsoft.com/office/powerpoint/2010/main" val="3781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3088"/>
            <a:ext cx="10546081" cy="581597"/>
          </a:xfrm>
        </p:spPr>
        <p:txBody>
          <a:bodyPr/>
          <a:lstStyle/>
          <a:p>
            <a:r>
              <a:rPr lang="en-US" dirty="0"/>
              <a:t>Instructions for Use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304800" y="1225550"/>
            <a:ext cx="5500688" cy="4799013"/>
          </a:xfrm>
        </p:spPr>
        <p:txBody>
          <a:bodyPr/>
          <a:lstStyle/>
          <a:p>
            <a:pPr marL="0"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en-US" sz="2000" b="1" dirty="0"/>
              <a:t>Using These Slides to Present to Students: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You will be meeting with students who have learned the basics of tardigrades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They are challenge with the following task:</a:t>
            </a:r>
          </a:p>
          <a:p>
            <a:pPr lvl="1">
              <a:lnSpc>
                <a:spcPts val="2400"/>
              </a:lnSpc>
              <a:spcAft>
                <a:spcPts val="1200"/>
              </a:spcAft>
            </a:pPr>
            <a:r>
              <a:rPr lang="en-US" sz="1800" dirty="0"/>
              <a:t>Design an experiment to test the outer limits</a:t>
            </a:r>
            <a:br>
              <a:rPr lang="en-US" sz="1800" dirty="0"/>
            </a:br>
            <a:r>
              <a:rPr lang="en-US" sz="1800" dirty="0"/>
              <a:t>of tardigrades survival to understand space resiliency</a:t>
            </a:r>
          </a:p>
          <a:p>
            <a:pPr lvl="1">
              <a:lnSpc>
                <a:spcPts val="2400"/>
              </a:lnSpc>
              <a:spcAft>
                <a:spcPts val="1200"/>
              </a:spcAft>
            </a:pPr>
            <a:r>
              <a:rPr lang="en-US" sz="1800" dirty="0"/>
              <a:t>They will be given canned data to interpret based on their assigned variable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731CCDAB-C3CE-F747-867C-BB463B8616F0}"/>
              </a:ext>
            </a:extLst>
          </p:cNvPr>
          <p:cNvSpPr txBox="1">
            <a:spLocks/>
          </p:cNvSpPr>
          <p:nvPr/>
        </p:nvSpPr>
        <p:spPr>
          <a:xfrm>
            <a:off x="6096000" y="1225549"/>
            <a:ext cx="5500688" cy="4799013"/>
          </a:xfrm>
          <a:prstGeom prst="rect">
            <a:avLst/>
          </a:prstGeom>
        </p:spPr>
        <p:txBody>
          <a:bodyPr vert="horz"/>
          <a:lstStyle>
            <a:lvl1pPr marL="179388" indent="-179388" algn="l" defTabSz="457200" rtl="0" eaLnBrk="1" latinLnBrk="0" hangingPunct="1">
              <a:spcBef>
                <a:spcPct val="20000"/>
              </a:spcBef>
              <a:buSzPct val="130000"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752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00100" indent="-176213" algn="l" defTabSz="457200" rtl="0" eaLnBrk="1" latinLnBrk="0" hangingPunct="1">
              <a:spcBef>
                <a:spcPct val="20000"/>
              </a:spcBef>
              <a:buSzPct val="125000"/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1738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430338" indent="-1762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800"/>
              </a:lnSpc>
              <a:spcAft>
                <a:spcPts val="1200"/>
              </a:spcAft>
              <a:buNone/>
            </a:pPr>
            <a:r>
              <a:rPr lang="en-US" sz="2000" b="1" dirty="0"/>
              <a:t>Change slides to be about you! Keep</a:t>
            </a:r>
            <a:br>
              <a:rPr lang="en-US" sz="2000" b="1" dirty="0"/>
            </a:br>
            <a:r>
              <a:rPr lang="en-US" sz="2000" b="1" dirty="0"/>
              <a:t>it simple as the students will be lost in </a:t>
            </a:r>
            <a:br>
              <a:rPr lang="en-US" sz="2000" b="1" dirty="0"/>
            </a:br>
            <a:r>
              <a:rPr lang="en-US" sz="2000" b="1" dirty="0"/>
              <a:t>the details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Anywhere you see curly brackets { } replace the information with your own words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n-US" dirty="0"/>
              <a:t>Replace images with images of your work (Reminders are in the speaker notes)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429CE-5C34-0E41-AF5B-E21099BD49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536B8-1194-1A4B-81A1-3184B03B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40D3CB-8B5E-9C4B-9E56-ACB131E766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3" y="1284269"/>
            <a:ext cx="5895899" cy="4717712"/>
          </a:xfrm>
        </p:spPr>
        <p:txBody>
          <a:bodyPr/>
          <a:lstStyle/>
          <a:p>
            <a:pPr marL="234950" indent="-225425">
              <a:lnSpc>
                <a:spcPts val="3000"/>
              </a:lnSpc>
              <a:spcAft>
                <a:spcPts val="1200"/>
              </a:spcAft>
            </a:pPr>
            <a:r>
              <a:rPr lang="en-US" sz="2000" dirty="0"/>
              <a:t>I AM {insert Name and title}</a:t>
            </a:r>
          </a:p>
          <a:p>
            <a:pPr marL="234950" indent="-225425">
              <a:lnSpc>
                <a:spcPts val="3000"/>
              </a:lnSpc>
              <a:spcAft>
                <a:spcPts val="1200"/>
              </a:spcAft>
            </a:pPr>
            <a:r>
              <a:rPr lang="en-US" sz="2000" dirty="0"/>
              <a:t>I study {insert area of expertise}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CD99D-9C43-7D47-9008-FDB2D46BB2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6888" y="1284269"/>
            <a:ext cx="4503761" cy="49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536B8-1194-1A4B-81A1-3184B03B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Research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40D3CB-8B5E-9C4B-9E56-ACB131E766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3" y="1284269"/>
            <a:ext cx="5895899" cy="4717712"/>
          </a:xfrm>
        </p:spPr>
        <p:txBody>
          <a:bodyPr/>
          <a:lstStyle/>
          <a:p>
            <a:pPr marL="234950" indent="-225425">
              <a:lnSpc>
                <a:spcPts val="3000"/>
              </a:lnSpc>
            </a:pPr>
            <a:r>
              <a:rPr lang="en-US" sz="2000" dirty="0"/>
              <a:t>{A picture is worth a thousand words.</a:t>
            </a:r>
            <a:br>
              <a:rPr lang="en-US" sz="2000" dirty="0"/>
            </a:br>
            <a:r>
              <a:rPr lang="en-US" sz="2000" dirty="0"/>
              <a:t>A complex idea can be conveyed with just</a:t>
            </a:r>
            <a:br>
              <a:rPr lang="en-US" sz="2000" dirty="0"/>
            </a:br>
            <a:r>
              <a:rPr lang="en-US" sz="2000" dirty="0"/>
              <a:t>a single still image. Use this area to write</a:t>
            </a:r>
            <a:br>
              <a:rPr lang="en-US" sz="2000" dirty="0"/>
            </a:br>
            <a:r>
              <a:rPr lang="en-US" sz="2000" dirty="0"/>
              <a:t>one sentence describing the image}</a:t>
            </a:r>
          </a:p>
          <a:p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4F5331-101E-934A-A110-40C57A702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433" y="1284270"/>
            <a:ext cx="5222696" cy="47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536B8-1194-1A4B-81A1-3184B03B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Earth Objects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40D3CB-8B5E-9C4B-9E56-ACB131E766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4" y="1284269"/>
            <a:ext cx="5097276" cy="471771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000" dirty="0"/>
              <a:t>{How do scientists work together to find NEOs? Include a brief summary about how collaboration is an important part of your work at The Aerospace Corporation}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F3A88-AE50-F54E-9FD7-DBEEB03E2E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9634" y="1284269"/>
            <a:ext cx="5231965" cy="47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5536B8-1194-1A4B-81A1-3184B03B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Research Goals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40D3CB-8B5E-9C4B-9E56-ACB131E766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4533" y="1284269"/>
            <a:ext cx="5438469" cy="4717712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000" dirty="0"/>
              <a:t>{Use this area to write one sentence describing the long-term goal of your work.}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8CF7C-2C2A-ED48-B132-5CFBB2F84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360" y="1284268"/>
            <a:ext cx="5232089" cy="47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8936AF-A907-5242-80BE-41AD1A048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248" y="2197358"/>
            <a:ext cx="7492995" cy="1231642"/>
          </a:xfrm>
        </p:spPr>
        <p:txBody>
          <a:bodyPr/>
          <a:lstStyle/>
          <a:p>
            <a:pPr algn="r"/>
            <a:r>
              <a:rPr lang="en-US" dirty="0"/>
              <a:t>Thank 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1FB1F9-16E2-614A-8927-76D180A0DBF7}"/>
              </a:ext>
            </a:extLst>
          </p:cNvPr>
          <p:cNvSpPr/>
          <p:nvPr/>
        </p:nvSpPr>
        <p:spPr>
          <a:xfrm>
            <a:off x="3671248" y="3717893"/>
            <a:ext cx="7492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ea typeface="+mj-ea"/>
                <a:cs typeface="Arial"/>
              </a:rPr>
              <a:t>ANY QUESTIONS?</a:t>
            </a:r>
          </a:p>
          <a:p>
            <a:pPr algn="r">
              <a:spcBef>
                <a:spcPct val="0"/>
              </a:spcBef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ea typeface="+mj-ea"/>
                <a:cs typeface="Arial"/>
              </a:rPr>
              <a:t>You can find me at @username &amp; </a:t>
            </a:r>
            <a:r>
              <a:rPr lang="en-US" sz="2400" b="1" i="1" dirty="0" err="1">
                <a:solidFill>
                  <a:schemeClr val="bg1"/>
                </a:solidFill>
                <a:effectLst>
                  <a:outerShdw blurRad="50800" dist="50800" dir="4260000" algn="tl" rotWithShape="0">
                    <a:prstClr val="black"/>
                  </a:outerShdw>
                </a:effectLst>
                <a:latin typeface="Arial"/>
                <a:ea typeface="+mj-ea"/>
                <a:cs typeface="Arial"/>
              </a:rPr>
              <a:t>user@mail.me</a:t>
            </a:r>
            <a:endParaRPr lang="en-US" sz="2400" b="1" i="1" dirty="0">
              <a:solidFill>
                <a:schemeClr val="bg1"/>
              </a:solidFill>
              <a:effectLst>
                <a:outerShdw blurRad="50800" dist="50800" dir="4260000" algn="tl" rotWithShape="0">
                  <a:prstClr val="black"/>
                </a:outerShdw>
              </a:effectLst>
              <a:latin typeface="Arial"/>
              <a:ea typeface="+mj-ea"/>
              <a:cs typeface="Arial"/>
            </a:endParaRPr>
          </a:p>
          <a:p>
            <a:pPr algn="r"/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Corporate Template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x9 2018 Aerospace Template.potx" id="{9862A745-75A0-4B97-B61D-50676AC8F609}" vid="{DB62FA95-2599-4909-8870-8BD1A37CF44A}"/>
    </a:ext>
  </a:extLst>
</a:theme>
</file>

<file path=ppt/theme/theme2.xml><?xml version="1.0" encoding="utf-8"?>
<a:theme xmlns:a="http://schemas.openxmlformats.org/drawingml/2006/main" name="2_Corporate Template_Security Markings">
  <a:themeElements>
    <a:clrScheme name="Aerospace New Colors">
      <a:dk1>
        <a:srgbClr val="000000"/>
      </a:dk1>
      <a:lt1>
        <a:sysClr val="window" lastClr="FFFFFF"/>
      </a:lt1>
      <a:dk2>
        <a:srgbClr val="6F6F70"/>
      </a:dk2>
      <a:lt2>
        <a:srgbClr val="2E008B"/>
      </a:lt2>
      <a:accent1>
        <a:srgbClr val="5E8AB4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4D65E"/>
      </a:accent6>
      <a:hlink>
        <a:srgbClr val="5E8AB4"/>
      </a:hlink>
      <a:folHlink>
        <a:srgbClr val="4F86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/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x9 2018 Aerospace Template.potx" id="{9862A745-75A0-4B97-B61D-50676AC8F609}" vid="{52225531-5093-4D75-9EA9-2F292781C2F7}"/>
    </a:ext>
  </a:extLst>
</a:theme>
</file>

<file path=ppt/theme/theme3.xml><?xml version="1.0" encoding="utf-8"?>
<a:theme xmlns:a="http://schemas.openxmlformats.org/drawingml/2006/main" name="3_Standard Title ">
  <a:themeElements>
    <a:clrScheme name="1">
      <a:dk1>
        <a:srgbClr val="000000"/>
      </a:dk1>
      <a:lt1>
        <a:srgbClr val="FFFFFF"/>
      </a:lt1>
      <a:dk2>
        <a:srgbClr val="6F6F6F"/>
      </a:dk2>
      <a:lt2>
        <a:srgbClr val="EEECE1"/>
      </a:lt2>
      <a:accent1>
        <a:srgbClr val="5E8AB3"/>
      </a:accent1>
      <a:accent2>
        <a:srgbClr val="9B7793"/>
      </a:accent2>
      <a:accent3>
        <a:srgbClr val="FF8F1C"/>
      </a:accent3>
      <a:accent4>
        <a:srgbClr val="FFC72C"/>
      </a:accent4>
      <a:accent5>
        <a:srgbClr val="4F868E"/>
      </a:accent5>
      <a:accent6>
        <a:srgbClr val="A3D65E"/>
      </a:accent6>
      <a:hlink>
        <a:srgbClr val="5E8AB3"/>
      </a:hlink>
      <a:folHlink>
        <a:srgbClr val="4F868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x9 2018 Aerospace Template.potx" id="{9862A745-75A0-4B97-B61D-50676AC8F609}" vid="{EC1692C1-61F6-4720-ABF0-66D2B66E0A3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b57da1d-7a00-4ff2-b8bb-a5e2684365e0">JWVUQENKDCZD-1869372240-170830</_dlc_DocId>
    <_dlc_DocIdUrl xmlns="1b57da1d-7a00-4ff2-b8bb-a5e2684365e0">
      <Url>https://aerospacecloud.sharepoint.com/sites/corpcom/_layouts/15/DocIdRedir.aspx?ID=JWVUQENKDCZD-1869372240-170830</Url>
      <Description>JWVUQENKDCZD-1869372240-170830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F18501010144BB62FB4FFF820D962" ma:contentTypeVersion="44" ma:contentTypeDescription="Create a new document." ma:contentTypeScope="" ma:versionID="aa47a34d045da3c405877ca4a13da0d3">
  <xsd:schema xmlns:xsd="http://www.w3.org/2001/XMLSchema" xmlns:xs="http://www.w3.org/2001/XMLSchema" xmlns:p="http://schemas.microsoft.com/office/2006/metadata/properties" xmlns:ns2="1b57da1d-7a00-4ff2-b8bb-a5e2684365e0" xmlns:ns3="1b61945e-ea42-4939-992c-499712c4dde6" xmlns:ns4="07843042-b45b-4c25-8cb3-4bb848912905" targetNamespace="http://schemas.microsoft.com/office/2006/metadata/properties" ma:root="true" ma:fieldsID="65ced913c9a4e39c5ec140bcf9dfcb1d" ns2:_="" ns3:_="" ns4:_="">
    <xsd:import namespace="1b57da1d-7a00-4ff2-b8bb-a5e2684365e0"/>
    <xsd:import namespace="1b61945e-ea42-4939-992c-499712c4dde6"/>
    <xsd:import namespace="07843042-b45b-4c25-8cb3-4bb84891290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57da1d-7a00-4ff2-b8bb-a5e2684365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1945e-ea42-4939-992c-499712c4dd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843042-b45b-4c25-8cb3-4bb848912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6941D5-9B70-4FCF-8431-FD2C00B4DF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61B769-D194-4AE7-9D3D-107ABC3B3746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fdeb00fa-e4cc-4bb6-be86-462ead36f5cd"/>
    <ds:schemaRef ds:uri="1b57da1d-7a00-4ff2-b8bb-a5e2684365e0"/>
    <ds:schemaRef ds:uri="1b61945e-ea42-4939-992c-499712c4dde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BD14BE-EE1D-45F5-A725-BD6C9F4DB96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974CFEF-FED8-46ED-9BF7-88B20E646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57da1d-7a00-4ff2-b8bb-a5e2684365e0"/>
    <ds:schemaRef ds:uri="1b61945e-ea42-4939-992c-499712c4dde6"/>
    <ds:schemaRef ds:uri="07843042-b45b-4c25-8cb3-4bb8489129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1_Corporate Template</Template>
  <TotalTime>89</TotalTime>
  <Words>252</Words>
  <Application>Microsoft Macintosh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1_Corporate Template</vt:lpstr>
      <vt:lpstr>2_Corporate Template_Security Markings</vt:lpstr>
      <vt:lpstr>3_Standard Title </vt:lpstr>
      <vt:lpstr>Near-Earth Object Scientist Slides</vt:lpstr>
      <vt:lpstr>Instructions for Use</vt:lpstr>
      <vt:lpstr>Hello!</vt:lpstr>
      <vt:lpstr>My Research</vt:lpstr>
      <vt:lpstr>Near Earth Objects</vt:lpstr>
      <vt:lpstr>My Research Goals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– 26 Point Arial</dc:title>
  <dc:subject/>
  <dc:creator>Leo J Cheatham</dc:creator>
  <cp:keywords/>
  <dc:description/>
  <cp:lastModifiedBy>Leo J Cheatham</cp:lastModifiedBy>
  <cp:revision>10</cp:revision>
  <cp:lastPrinted>2012-11-26T17:25:34Z</cp:lastPrinted>
  <dcterms:created xsi:type="dcterms:W3CDTF">2020-10-12T22:31:23Z</dcterms:created>
  <dcterms:modified xsi:type="dcterms:W3CDTF">2020-10-13T01:40:58Z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0x010100300F18501010144BB62FB4FFF820D962</vt:lpwstr>
  </property>
  <property fmtid="{D5CDD505-2E9C-101B-9397-08002B2CF9AE}" pid="3" name="_dlc_DocIdItemGuid">
    <vt:lpwstr>b211a0b6-7b20-42a0-bb26-2b34700fdb83</vt:lpwstr>
  </property>
</Properties>
</file>